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  <p:sldId id="279" r:id="rId4"/>
    <p:sldId id="280" r:id="rId5"/>
    <p:sldId id="259" r:id="rId6"/>
    <p:sldId id="286" r:id="rId7"/>
    <p:sldId id="265" r:id="rId8"/>
    <p:sldId id="266" r:id="rId9"/>
    <p:sldId id="285" r:id="rId10"/>
    <p:sldId id="287" r:id="rId11"/>
    <p:sldId id="282" r:id="rId12"/>
    <p:sldId id="281" r:id="rId13"/>
    <p:sldId id="283" r:id="rId14"/>
    <p:sldId id="262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96" autoAdjust="0"/>
    <p:restoredTop sz="94694" autoAdjust="0"/>
  </p:normalViewPr>
  <p:slideViewPr>
    <p:cSldViewPr>
      <p:cViewPr varScale="1">
        <p:scale>
          <a:sx n="93" d="100"/>
          <a:sy n="93" d="100"/>
        </p:scale>
        <p:origin x="200" y="7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123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4302-18A3-4229-9E12-65EB4C4C76FC}" type="datetimeFigureOut">
              <a:rPr lang="en-GB" smtClean="0"/>
              <a:t>18/03/2023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99746-0544-4104-B880-1AC6DBE214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2146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4302-18A3-4229-9E12-65EB4C4C76FC}" type="datetimeFigureOut">
              <a:rPr lang="en-GB" smtClean="0"/>
              <a:t>18/03/2023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99746-0544-4104-B880-1AC6DBE214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9211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4302-18A3-4229-9E12-65EB4C4C76FC}" type="datetimeFigureOut">
              <a:rPr lang="en-GB" smtClean="0"/>
              <a:t>18/03/2023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99746-0544-4104-B880-1AC6DBE214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720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4302-18A3-4229-9E12-65EB4C4C76FC}" type="datetimeFigureOut">
              <a:rPr lang="en-GB" smtClean="0"/>
              <a:t>18/03/2023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99746-0544-4104-B880-1AC6DBE214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057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4302-18A3-4229-9E12-65EB4C4C76FC}" type="datetimeFigureOut">
              <a:rPr lang="en-GB" smtClean="0"/>
              <a:t>18/03/2023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99746-0544-4104-B880-1AC6DBE214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6177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4302-18A3-4229-9E12-65EB4C4C76FC}" type="datetimeFigureOut">
              <a:rPr lang="en-GB" smtClean="0"/>
              <a:t>18/03/2023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99746-0544-4104-B880-1AC6DBE214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623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4302-18A3-4229-9E12-65EB4C4C76FC}" type="datetimeFigureOut">
              <a:rPr lang="en-GB" smtClean="0"/>
              <a:t>18/03/2023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99746-0544-4104-B880-1AC6DBE214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3222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4302-18A3-4229-9E12-65EB4C4C76FC}" type="datetimeFigureOut">
              <a:rPr lang="en-GB" smtClean="0"/>
              <a:t>18/03/2023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99746-0544-4104-B880-1AC6DBE214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9468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4302-18A3-4229-9E12-65EB4C4C76FC}" type="datetimeFigureOut">
              <a:rPr lang="en-GB" smtClean="0"/>
              <a:t>18/03/2023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99746-0544-4104-B880-1AC6DBE214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6125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4302-18A3-4229-9E12-65EB4C4C76FC}" type="datetimeFigureOut">
              <a:rPr lang="en-GB" smtClean="0"/>
              <a:t>18/03/2023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99746-0544-4104-B880-1AC6DBE214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1020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4302-18A3-4229-9E12-65EB4C4C76FC}" type="datetimeFigureOut">
              <a:rPr lang="en-GB" smtClean="0"/>
              <a:t>18/03/2023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99746-0544-4104-B880-1AC6DBE214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6457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644302-18A3-4229-9E12-65EB4C4C76FC}" type="datetimeFigureOut">
              <a:rPr lang="en-GB" smtClean="0"/>
              <a:t>18/03/2023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99746-0544-4104-B880-1AC6DBE214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6731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5400" dirty="0"/>
              <a:t>Sanctioned Events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694928"/>
          </a:xfrm>
        </p:spPr>
        <p:txBody>
          <a:bodyPr/>
          <a:lstStyle/>
          <a:p>
            <a:r>
              <a:rPr lang="en-GB" dirty="0"/>
              <a:t>Reports and New Applications</a:t>
            </a:r>
          </a:p>
        </p:txBody>
      </p:sp>
    </p:spTree>
    <p:extLst>
      <p:ext uri="{BB962C8B-B14F-4D97-AF65-F5344CB8AC3E}">
        <p14:creationId xmlns:p14="http://schemas.microsoft.com/office/powerpoint/2010/main" val="22031256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4C01C-C4A7-4B68-0CD4-C153334CC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Sanction Application 2024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224762-0CB3-2A9A-706F-8E4DFC2891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71699"/>
            <a:ext cx="8229600" cy="1143001"/>
          </a:xfrm>
        </p:spPr>
        <p:txBody>
          <a:bodyPr/>
          <a:lstStyle/>
          <a:p>
            <a:r>
              <a:rPr lang="en-GB" dirty="0"/>
              <a:t>25</a:t>
            </a:r>
            <a:r>
              <a:rPr lang="en-GB" baseline="30000" dirty="0"/>
              <a:t>th</a:t>
            </a:r>
            <a:r>
              <a:rPr lang="en-GB" dirty="0"/>
              <a:t> World Championship Szeged Hungary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71927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BE26D-EDC3-AEB8-58DC-2F0AD620A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44824"/>
            <a:ext cx="8229600" cy="1143000"/>
          </a:xfrm>
        </p:spPr>
        <p:txBody>
          <a:bodyPr/>
          <a:lstStyle/>
          <a:p>
            <a:r>
              <a:rPr lang="en-GB" dirty="0"/>
              <a:t>Sanction Applications 2025</a:t>
            </a:r>
          </a:p>
        </p:txBody>
      </p:sp>
    </p:spTree>
    <p:extLst>
      <p:ext uri="{BB962C8B-B14F-4D97-AF65-F5344CB8AC3E}">
        <p14:creationId xmlns:p14="http://schemas.microsoft.com/office/powerpoint/2010/main" val="32216185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9C97D-5599-305D-0044-F9EB370CA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34678"/>
            <a:ext cx="8229600" cy="994122"/>
          </a:xfrm>
        </p:spPr>
        <p:txBody>
          <a:bodyPr>
            <a:normAutofit/>
          </a:bodyPr>
          <a:lstStyle/>
          <a:p>
            <a:r>
              <a:rPr lang="en-GB" sz="3200" dirty="0"/>
              <a:t>23</a:t>
            </a:r>
            <a:r>
              <a:rPr lang="en-GB" sz="3200" baseline="30000" dirty="0"/>
              <a:t>rd</a:t>
            </a:r>
            <a:r>
              <a:rPr lang="en-GB" sz="3200" dirty="0"/>
              <a:t> European Hot Air Balloon Championship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8D478-6D45-493D-9101-9C393D56B4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781128"/>
          </a:xfrm>
        </p:spPr>
        <p:txBody>
          <a:bodyPr>
            <a:noAutofit/>
          </a:bodyPr>
          <a:lstStyle/>
          <a:p>
            <a:r>
              <a:rPr lang="en-GB" sz="2400" dirty="0">
                <a:latin typeface="+mj-lt"/>
              </a:rPr>
              <a:t>Sanction application received from Austria</a:t>
            </a:r>
          </a:p>
          <a:p>
            <a:r>
              <a:rPr lang="en-GB" sz="2400" dirty="0">
                <a:latin typeface="+mj-lt"/>
              </a:rPr>
              <a:t>16</a:t>
            </a:r>
            <a:r>
              <a:rPr lang="en-GB" sz="2400" baseline="30000" dirty="0">
                <a:latin typeface="+mj-lt"/>
              </a:rPr>
              <a:t>th</a:t>
            </a:r>
            <a:r>
              <a:rPr lang="en-GB" sz="2400" dirty="0">
                <a:latin typeface="+mj-lt"/>
              </a:rPr>
              <a:t> – 23</a:t>
            </a:r>
            <a:r>
              <a:rPr lang="en-GB" sz="2400" baseline="30000" dirty="0">
                <a:latin typeface="+mj-lt"/>
              </a:rPr>
              <a:t>rd</a:t>
            </a:r>
            <a:r>
              <a:rPr lang="en-GB" sz="2400" dirty="0">
                <a:latin typeface="+mj-lt"/>
              </a:rPr>
              <a:t> August 2025</a:t>
            </a:r>
          </a:p>
          <a:p>
            <a:r>
              <a:rPr lang="en-GB" sz="2400" dirty="0" err="1"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Wieselburg</a:t>
            </a:r>
            <a:r>
              <a:rPr lang="en-GB" sz="2400" dirty="0"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, Austria</a:t>
            </a:r>
          </a:p>
          <a:p>
            <a:r>
              <a:rPr lang="en-GB" sz="2400" dirty="0"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Martin WEGNER</a:t>
            </a:r>
            <a:endParaRPr lang="en-GB" sz="2400" dirty="0">
              <a:latin typeface="+mj-lt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+mj-lt"/>
                <a:cs typeface="Arial" panose="020B0604020202020204" pitchFamily="34" charset="0"/>
              </a:rPr>
              <a:t>Total Number of competitors: 80 + medal holders</a:t>
            </a:r>
          </a:p>
          <a:p>
            <a:r>
              <a:rPr lang="en-GB" sz="2400" dirty="0">
                <a:latin typeface="+mj-lt"/>
                <a:cs typeface="Arial" panose="020B0604020202020204" pitchFamily="34" charset="0"/>
              </a:rPr>
              <a:t>NAC invitation in 1</a:t>
            </a:r>
            <a:r>
              <a:rPr lang="en-GB" sz="2400" baseline="30000" dirty="0">
                <a:latin typeface="+mj-lt"/>
                <a:cs typeface="Arial" panose="020B0604020202020204" pitchFamily="34" charset="0"/>
              </a:rPr>
              <a:t>st</a:t>
            </a:r>
            <a:r>
              <a:rPr lang="en-GB" sz="2400" dirty="0">
                <a:latin typeface="+mj-lt"/>
                <a:cs typeface="Arial" panose="020B0604020202020204" pitchFamily="34" charset="0"/>
              </a:rPr>
              <a:t> round: 2 per NAC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GB" sz="2400" dirty="0"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Entry fee:  </a:t>
            </a:r>
          </a:p>
          <a:p>
            <a:pPr marL="36000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en-GB" sz="2000" dirty="0"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€ 450,00, including opening- an award ceremony dinner for 4 people, including Shirt for Pilot, including printed competition map, </a:t>
            </a:r>
            <a:endParaRPr lang="en-GB" sz="20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0000" indent="0">
              <a:buNone/>
            </a:pPr>
            <a:r>
              <a:rPr lang="en-GB" sz="2000" dirty="0"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GAS for training and competition is “not included”, Competitors pay the going rate at the time of the event.</a:t>
            </a:r>
            <a:endParaRPr lang="en-GB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293875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67916-3776-6E06-1F7A-68A8D5CC70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1470025"/>
          </a:xfrm>
        </p:spPr>
        <p:txBody>
          <a:bodyPr/>
          <a:lstStyle/>
          <a:p>
            <a:r>
              <a:rPr lang="en-GB" dirty="0"/>
              <a:t>Sanction Applications for other Events - NONE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70F19B-A8F1-0C92-56E4-E370206BA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3608" y="3212976"/>
            <a:ext cx="7056784" cy="1752600"/>
          </a:xfrm>
        </p:spPr>
        <p:txBody>
          <a:bodyPr>
            <a:normAutofit/>
          </a:bodyPr>
          <a:lstStyle/>
          <a:p>
            <a:r>
              <a:rPr lang="en-GB" sz="2800" dirty="0">
                <a:solidFill>
                  <a:schemeClr val="tx1"/>
                </a:solidFill>
                <a:latin typeface="+mj-lt"/>
              </a:rPr>
              <a:t>Junior World Hot Air Balloon Championship</a:t>
            </a:r>
          </a:p>
          <a:p>
            <a:endParaRPr lang="en-GB" sz="2800" dirty="0">
              <a:solidFill>
                <a:schemeClr val="tx1"/>
              </a:solidFill>
              <a:latin typeface="+mj-lt"/>
            </a:endParaRPr>
          </a:p>
          <a:p>
            <a:r>
              <a:rPr lang="en-GB" sz="2800" dirty="0">
                <a:solidFill>
                  <a:schemeClr val="tx1"/>
                </a:solidFill>
                <a:latin typeface="+mj-lt"/>
              </a:rPr>
              <a:t>Women’s World Hot Air Balloon Championship</a:t>
            </a:r>
          </a:p>
        </p:txBody>
      </p:sp>
    </p:spTree>
    <p:extLst>
      <p:ext uri="{BB962C8B-B14F-4D97-AF65-F5344CB8AC3E}">
        <p14:creationId xmlns:p14="http://schemas.microsoft.com/office/powerpoint/2010/main" val="23416666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592" y="484187"/>
            <a:ext cx="7772400" cy="1470025"/>
          </a:xfrm>
        </p:spPr>
        <p:txBody>
          <a:bodyPr>
            <a:noAutofit/>
          </a:bodyPr>
          <a:lstStyle/>
          <a:p>
            <a:r>
              <a:rPr lang="en-GB" sz="5400" dirty="0"/>
              <a:t>Intentions to Bid - NONE!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B60CA9-8E38-7A3A-8A95-BFA4AA4494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9592" y="2276872"/>
            <a:ext cx="7632848" cy="3361928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GB" sz="3700" dirty="0">
                <a:solidFill>
                  <a:schemeClr val="tx1"/>
                </a:solidFill>
              </a:rPr>
              <a:t>2026 World Hot Air Balloon Championship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</a:p>
          <a:p>
            <a:pPr algn="l"/>
            <a:endParaRPr lang="en-GB" sz="3200" dirty="0">
              <a:solidFill>
                <a:schemeClr val="tx1"/>
              </a:solidFill>
            </a:endParaRPr>
          </a:p>
          <a:p>
            <a:pPr algn="l"/>
            <a:r>
              <a:rPr lang="en-GB" sz="3200" dirty="0">
                <a:solidFill>
                  <a:schemeClr val="tx1"/>
                </a:solidFill>
              </a:rPr>
              <a:t>Sanction Applications for must be received by the Event Development Service (EDS) 60 days before the next CIA Plenary meeting.  This must include a letter of recommendation from the bidders’ NAC.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5434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1096"/>
            <a:ext cx="8229600" cy="1143000"/>
          </a:xfrm>
        </p:spPr>
        <p:txBody>
          <a:bodyPr/>
          <a:lstStyle/>
          <a:p>
            <a:r>
              <a:rPr lang="en-GB" dirty="0"/>
              <a:t>Reports on Sanctioned Events 2022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2197" y="2276872"/>
            <a:ext cx="8229600" cy="1972816"/>
          </a:xfrm>
        </p:spPr>
        <p:txBody>
          <a:bodyPr>
            <a:normAutofit/>
          </a:bodyPr>
          <a:lstStyle/>
          <a:p>
            <a:r>
              <a:rPr lang="en-GB" sz="2700" dirty="0"/>
              <a:t>24</a:t>
            </a:r>
            <a:r>
              <a:rPr lang="en-GB" sz="2700" baseline="30000" dirty="0"/>
              <a:t>th</a:t>
            </a:r>
            <a:r>
              <a:rPr lang="en-GB" sz="2700" dirty="0"/>
              <a:t> World Hot Air Balloon Championship - Slovenia</a:t>
            </a:r>
          </a:p>
          <a:p>
            <a:endParaRPr lang="en-GB" sz="2700" dirty="0"/>
          </a:p>
          <a:p>
            <a:r>
              <a:rPr lang="en-GB" sz="2700" dirty="0"/>
              <a:t>65</a:t>
            </a:r>
            <a:r>
              <a:rPr lang="en-GB" sz="2700" baseline="30000" dirty="0"/>
              <a:t>th</a:t>
            </a:r>
            <a:r>
              <a:rPr lang="en-GB" sz="2700" dirty="0"/>
              <a:t> Coupe </a:t>
            </a:r>
            <a:r>
              <a:rPr lang="en-GB" sz="2700" dirty="0" err="1"/>
              <a:t>Aeronautique</a:t>
            </a:r>
            <a:r>
              <a:rPr lang="en-GB" sz="2700" dirty="0"/>
              <a:t> Gordon Bennett - Switzerland</a:t>
            </a:r>
          </a:p>
        </p:txBody>
      </p:sp>
    </p:spTree>
    <p:extLst>
      <p:ext uri="{BB962C8B-B14F-4D97-AF65-F5344CB8AC3E}">
        <p14:creationId xmlns:p14="http://schemas.microsoft.com/office/powerpoint/2010/main" val="2989246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24</a:t>
            </a:r>
            <a:r>
              <a:rPr lang="en-GB" baseline="30000" dirty="0"/>
              <a:t>th</a:t>
            </a:r>
            <a:r>
              <a:rPr lang="en-GB" dirty="0"/>
              <a:t> World Hot Air Balloon Championship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1200"/>
              </a:spcBef>
            </a:pPr>
            <a:endParaRPr lang="en-GB" dirty="0"/>
          </a:p>
          <a:p>
            <a:pPr>
              <a:spcBef>
                <a:spcPts val="1200"/>
              </a:spcBef>
            </a:pPr>
            <a:r>
              <a:rPr lang="en-GB" dirty="0"/>
              <a:t>Location:  </a:t>
            </a:r>
            <a:r>
              <a:rPr lang="en-GB" dirty="0" err="1"/>
              <a:t>Murska</a:t>
            </a:r>
            <a:r>
              <a:rPr lang="en-GB" dirty="0"/>
              <a:t> </a:t>
            </a:r>
            <a:r>
              <a:rPr lang="en-GB" dirty="0" err="1"/>
              <a:t>Sobata</a:t>
            </a:r>
            <a:r>
              <a:rPr lang="en-GB" dirty="0"/>
              <a:t>, Slovenia</a:t>
            </a:r>
          </a:p>
          <a:p>
            <a:pPr>
              <a:spcBef>
                <a:spcPts val="1200"/>
              </a:spcBef>
            </a:pPr>
            <a:r>
              <a:rPr lang="en-GB" dirty="0"/>
              <a:t>Director – Claude Weber (LUX)</a:t>
            </a:r>
          </a:p>
          <a:p>
            <a:pPr>
              <a:spcBef>
                <a:spcPts val="1200"/>
              </a:spcBef>
            </a:pPr>
            <a:r>
              <a:rPr lang="en-GB" dirty="0"/>
              <a:t>10 flights completed with 32 tasks.</a:t>
            </a:r>
          </a:p>
          <a:p>
            <a:pPr>
              <a:spcBef>
                <a:spcPts val="1200"/>
              </a:spcBef>
            </a:pPr>
            <a:r>
              <a:rPr lang="en-GB" dirty="0"/>
              <a:t>This event had been postponed from 2020</a:t>
            </a:r>
          </a:p>
          <a:p>
            <a:pPr>
              <a:spcBef>
                <a:spcPts val="1200"/>
              </a:spcBef>
            </a:pPr>
            <a:r>
              <a:rPr lang="en-GB" dirty="0"/>
              <a:t>Generally well organised with no obvious safety issues.</a:t>
            </a:r>
          </a:p>
          <a:p>
            <a:pPr>
              <a:spcBef>
                <a:spcPts val="1200"/>
              </a:spcBef>
            </a:pPr>
            <a:r>
              <a:rPr lang="en-GB" dirty="0"/>
              <a:t>Event was run using </a:t>
            </a:r>
            <a:r>
              <a:rPr lang="en-GB" dirty="0" err="1"/>
              <a:t>Watchmefly</a:t>
            </a:r>
            <a:r>
              <a:rPr lang="en-GB" dirty="0"/>
              <a:t>.  The </a:t>
            </a:r>
            <a:r>
              <a:rPr lang="en-GB" dirty="0" err="1"/>
              <a:t>Watchmefly</a:t>
            </a:r>
            <a:r>
              <a:rPr lang="en-GB" dirty="0"/>
              <a:t> server crashed during the event but was thankfully sorted out very quickly.</a:t>
            </a:r>
          </a:p>
          <a:p>
            <a:pPr>
              <a:spcBef>
                <a:spcPts val="1200"/>
              </a:spcBef>
            </a:pPr>
            <a:r>
              <a:rPr lang="en-GB" dirty="0"/>
              <a:t>There were a few negative comments about some of the tasks.</a:t>
            </a:r>
          </a:p>
          <a:p>
            <a:pPr>
              <a:spcBef>
                <a:spcPts val="1200"/>
              </a:spcBef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0815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en-GB" sz="3600" dirty="0"/>
              <a:t>65</a:t>
            </a:r>
            <a:r>
              <a:rPr lang="en-GB" sz="3600" baseline="30000" dirty="0"/>
              <a:t>th</a:t>
            </a:r>
            <a:r>
              <a:rPr lang="en-GB" sz="3600" dirty="0"/>
              <a:t> Coupe </a:t>
            </a:r>
            <a:r>
              <a:rPr lang="en-GB" sz="3600" dirty="0" err="1"/>
              <a:t>Aeronautique</a:t>
            </a:r>
            <a:r>
              <a:rPr lang="en-GB" sz="3600" dirty="0"/>
              <a:t> Gordon Bennett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sz="2400" dirty="0"/>
              <a:t>St </a:t>
            </a:r>
            <a:r>
              <a:rPr lang="en-GB" sz="2400" dirty="0" err="1"/>
              <a:t>Gallan</a:t>
            </a:r>
            <a:r>
              <a:rPr lang="en-GB" sz="2400" dirty="0"/>
              <a:t>,  Switzerland </a:t>
            </a:r>
          </a:p>
          <a:p>
            <a:pPr>
              <a:spcAft>
                <a:spcPts val="600"/>
              </a:spcAft>
            </a:pPr>
            <a:r>
              <a:rPr lang="en-GB" sz="2400" dirty="0"/>
              <a:t>18 Teams (1 no start) from 8 countries</a:t>
            </a:r>
          </a:p>
          <a:p>
            <a:pPr>
              <a:spcAft>
                <a:spcPts val="600"/>
              </a:spcAft>
            </a:pPr>
            <a:r>
              <a:rPr lang="en-GB" sz="2400" dirty="0"/>
              <a:t>Event Director – Markus </a:t>
            </a:r>
            <a:r>
              <a:rPr lang="en-GB" sz="2400" dirty="0" err="1"/>
              <a:t>Haggeney</a:t>
            </a:r>
            <a:endParaRPr lang="en-GB" sz="2400" dirty="0"/>
          </a:p>
          <a:p>
            <a:pPr>
              <a:spcAft>
                <a:spcPts val="600"/>
              </a:spcAft>
            </a:pPr>
            <a:r>
              <a:rPr lang="en-GB" sz="2400" dirty="0"/>
              <a:t>Race won by Wilhelm and Benjamin Eimers (GER) with a distance of 1572.36km</a:t>
            </a:r>
          </a:p>
          <a:p>
            <a:r>
              <a:rPr lang="en-GB" sz="2400" dirty="0"/>
              <a:t>There was an issue with the registration of one team which took quite a while to sort out.</a:t>
            </a:r>
          </a:p>
          <a:p>
            <a:r>
              <a:rPr lang="en-GB" sz="2400" dirty="0"/>
              <a:t>Due to changing weather the launch period was bought forward but this went smoothly, and the race went well.</a:t>
            </a:r>
          </a:p>
          <a:p>
            <a:r>
              <a:rPr lang="en-GB" sz="2400" dirty="0"/>
              <a:t>The promotion of the race was very good.</a:t>
            </a:r>
          </a:p>
          <a:p>
            <a:pPr>
              <a:spcAft>
                <a:spcPts val="600"/>
              </a:spcAft>
            </a:pPr>
            <a:endParaRPr lang="en-GB" sz="2000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6814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Reports on Sanctioned Events 2023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197"/>
            <a:ext cx="8229600" cy="4525968"/>
          </a:xfrm>
        </p:spPr>
        <p:txBody>
          <a:bodyPr>
            <a:normAutofit/>
          </a:bodyPr>
          <a:lstStyle/>
          <a:p>
            <a:r>
              <a:rPr lang="en-GB" dirty="0"/>
              <a:t>European Hot Air Balloon Championship – None!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6</a:t>
            </a:r>
            <a:r>
              <a:rPr lang="en-GB" baseline="30000" dirty="0"/>
              <a:t>th</a:t>
            </a:r>
            <a:r>
              <a:rPr lang="en-GB" dirty="0"/>
              <a:t> Junior World Championship, Poland</a:t>
            </a:r>
          </a:p>
          <a:p>
            <a:r>
              <a:rPr lang="en-GB" dirty="0"/>
              <a:t>4</a:t>
            </a:r>
            <a:r>
              <a:rPr lang="en-GB" baseline="30000" dirty="0"/>
              <a:t>th</a:t>
            </a:r>
            <a:r>
              <a:rPr lang="en-GB" dirty="0"/>
              <a:t> Women’s Worlds, Northam, Australia</a:t>
            </a:r>
          </a:p>
          <a:p>
            <a:r>
              <a:rPr lang="en-GB" dirty="0"/>
              <a:t>66</a:t>
            </a:r>
            <a:r>
              <a:rPr lang="en-GB" baseline="30000" dirty="0"/>
              <a:t>th</a:t>
            </a:r>
            <a:r>
              <a:rPr lang="en-GB" dirty="0"/>
              <a:t> Gordon Bennett Race, USA</a:t>
            </a:r>
          </a:p>
        </p:txBody>
      </p:sp>
    </p:spTree>
    <p:extLst>
      <p:ext uri="{BB962C8B-B14F-4D97-AF65-F5344CB8AC3E}">
        <p14:creationId xmlns:p14="http://schemas.microsoft.com/office/powerpoint/2010/main" val="1277021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31019-574E-FDF8-C361-3C6628B14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6</a:t>
            </a:r>
            <a:r>
              <a:rPr lang="en-GB" baseline="30000" dirty="0"/>
              <a:t>th</a:t>
            </a:r>
            <a:r>
              <a:rPr lang="en-GB" dirty="0"/>
              <a:t> Junior World Hot Air Balloon Championship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C09B4-34CA-8096-4A18-AD51080D97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Grudziądz</a:t>
            </a:r>
            <a:r>
              <a:rPr lang="en-GB" dirty="0"/>
              <a:t>, Poland</a:t>
            </a:r>
          </a:p>
          <a:p>
            <a:r>
              <a:rPr lang="en-GB" dirty="0"/>
              <a:t>Event Director: </a:t>
            </a:r>
            <a:r>
              <a:rPr lang="fr-FR" dirty="0" err="1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Eugenijus</a:t>
            </a:r>
            <a:r>
              <a:rPr lang="fr-FR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 </a:t>
            </a:r>
            <a:r>
              <a:rPr lang="fr-FR" dirty="0" err="1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Komas</a:t>
            </a:r>
            <a:r>
              <a:rPr lang="fr-FR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 </a:t>
            </a:r>
            <a:endParaRPr lang="en-GB" dirty="0"/>
          </a:p>
          <a:p>
            <a:r>
              <a:rPr lang="en-GB" dirty="0"/>
              <a:t>Jury president:  John </a:t>
            </a:r>
            <a:r>
              <a:rPr lang="en-GB" dirty="0" err="1"/>
              <a:t>Grubstrom</a:t>
            </a:r>
            <a:r>
              <a:rPr lang="en-GB" dirty="0"/>
              <a:t> (SWE)</a:t>
            </a:r>
          </a:p>
          <a:p>
            <a:r>
              <a:rPr lang="en-GB" dirty="0"/>
              <a:t>Safety Officer: 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Jerzy </a:t>
            </a:r>
            <a:r>
              <a:rPr lang="en-US" sz="3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Czernawski</a:t>
            </a:r>
            <a:r>
              <a:rPr lang="en-NL" dirty="0">
                <a:effectLst/>
              </a:rPr>
              <a:t> </a:t>
            </a:r>
            <a:endParaRPr lang="en-GB" dirty="0"/>
          </a:p>
          <a:p>
            <a:r>
              <a:rPr lang="en-GB" dirty="0"/>
              <a:t>21st – 26</a:t>
            </a:r>
            <a:r>
              <a:rPr lang="en-GB" baseline="30000" dirty="0"/>
              <a:t>th</a:t>
            </a:r>
            <a:r>
              <a:rPr lang="en-GB" dirty="0"/>
              <a:t> August 2023</a:t>
            </a:r>
          </a:p>
          <a:p>
            <a:r>
              <a:rPr lang="en-GB" dirty="0"/>
              <a:t>The event is currently in the first round of the invitation process and it looks a though all places will be filled.</a:t>
            </a:r>
          </a:p>
          <a:p>
            <a:r>
              <a:rPr lang="en-GB" dirty="0"/>
              <a:t>Deadline for 1</a:t>
            </a:r>
            <a:r>
              <a:rPr lang="en-GB" baseline="30000" dirty="0"/>
              <a:t>st</a:t>
            </a:r>
            <a:r>
              <a:rPr lang="en-GB" dirty="0"/>
              <a:t> Round 20</a:t>
            </a:r>
            <a:r>
              <a:rPr lang="en-GB" baseline="30000" dirty="0"/>
              <a:t>th</a:t>
            </a:r>
            <a:r>
              <a:rPr lang="en-GB" dirty="0"/>
              <a:t> March 2023</a:t>
            </a:r>
          </a:p>
        </p:txBody>
      </p:sp>
    </p:spTree>
    <p:extLst>
      <p:ext uri="{BB962C8B-B14F-4D97-AF65-F5344CB8AC3E}">
        <p14:creationId xmlns:p14="http://schemas.microsoft.com/office/powerpoint/2010/main" val="2938150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>
                <a:latin typeface="+mn-lt"/>
              </a:rPr>
              <a:t>4th Women’s World Hot Air Balloon</a:t>
            </a:r>
            <a:endParaRPr lang="en-GB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5925"/>
            <a:ext cx="8229600" cy="4114512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Northam, Australia</a:t>
            </a:r>
          </a:p>
          <a:p>
            <a:r>
              <a:rPr lang="en-GB" dirty="0"/>
              <a:t>Event Director: Gary Lacy</a:t>
            </a:r>
          </a:p>
          <a:p>
            <a:r>
              <a:rPr lang="en-GB" dirty="0"/>
              <a:t>Jury president:  Debbie Spaeth (USA) – all female jury</a:t>
            </a:r>
          </a:p>
          <a:p>
            <a:r>
              <a:rPr lang="en-GB" dirty="0"/>
              <a:t>Safety Officer: John Wallington</a:t>
            </a:r>
          </a:p>
          <a:p>
            <a:r>
              <a:rPr lang="en-GB" dirty="0"/>
              <a:t>2</a:t>
            </a:r>
            <a:r>
              <a:rPr lang="en-GB" baseline="30000" dirty="0"/>
              <a:t>nd</a:t>
            </a:r>
            <a:r>
              <a:rPr lang="en-GB" dirty="0"/>
              <a:t> – 9</a:t>
            </a:r>
            <a:r>
              <a:rPr lang="en-GB" baseline="30000" dirty="0"/>
              <a:t>th</a:t>
            </a:r>
            <a:r>
              <a:rPr lang="en-GB" dirty="0"/>
              <a:t> September2023</a:t>
            </a:r>
          </a:p>
          <a:p>
            <a:r>
              <a:rPr lang="en-GB" dirty="0"/>
              <a:t>The event is currently in the first round of the invitation process: it is possible that not all the places will be filled.</a:t>
            </a:r>
          </a:p>
          <a:p>
            <a:r>
              <a:rPr lang="en-GB" dirty="0"/>
              <a:t>The is a lot of support from the organisers to find equipment, vehicles, crew etc.</a:t>
            </a:r>
          </a:p>
          <a:p>
            <a:r>
              <a:rPr lang="en-GB" dirty="0"/>
              <a:t>The organisers are happy with the way everything is progressing.</a:t>
            </a:r>
          </a:p>
          <a:p>
            <a:r>
              <a:rPr lang="en-GB" dirty="0"/>
              <a:t>Deadline for 1</a:t>
            </a:r>
            <a:r>
              <a:rPr lang="en-GB" baseline="30000" dirty="0"/>
              <a:t>st</a:t>
            </a:r>
            <a:r>
              <a:rPr lang="en-GB" dirty="0"/>
              <a:t> round of invitations – 31</a:t>
            </a:r>
            <a:r>
              <a:rPr lang="en-GB" baseline="30000" dirty="0"/>
              <a:t>st</a:t>
            </a:r>
            <a:r>
              <a:rPr lang="en-GB" dirty="0"/>
              <a:t> March 2023</a:t>
            </a:r>
          </a:p>
        </p:txBody>
      </p:sp>
    </p:spTree>
    <p:extLst>
      <p:ext uri="{BB962C8B-B14F-4D97-AF65-F5344CB8AC3E}">
        <p14:creationId xmlns:p14="http://schemas.microsoft.com/office/powerpoint/2010/main" val="785308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fr-FR" sz="3200" dirty="0"/>
              <a:t>66th Coupe </a:t>
            </a:r>
            <a:r>
              <a:rPr lang="fr-FR" sz="3200" dirty="0" err="1"/>
              <a:t>Aeronautique</a:t>
            </a:r>
            <a:r>
              <a:rPr lang="fr-FR" sz="3200" dirty="0"/>
              <a:t> Gordon Bennett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Autofit/>
          </a:bodyPr>
          <a:lstStyle/>
          <a:p>
            <a:pPr marL="360000" indent="0">
              <a:buNone/>
            </a:pPr>
            <a:r>
              <a:rPr lang="en-GB" sz="1800" dirty="0"/>
              <a:t>After Switzerland withdrew from being the host of the 2023 Gordon Bennett Race the CIA Bureau invited NACs to bid to run the event.  They were given a very short time period to put a proposal together and there were 2 very competitive bids from Poland and the USA.  After reviewing the bids it was finally decided to award the 2023 Gordon Bennett Race to the USA.</a:t>
            </a:r>
          </a:p>
          <a:p>
            <a:pPr marL="360000" indent="0">
              <a:buNone/>
            </a:pPr>
            <a:r>
              <a:rPr lang="en-GB" sz="1000" dirty="0"/>
              <a:t> </a:t>
            </a:r>
            <a:endParaRPr lang="en-GB" sz="1800" dirty="0"/>
          </a:p>
          <a:p>
            <a:pPr marL="0" indent="0">
              <a:buNone/>
            </a:pPr>
            <a:endParaRPr lang="en-GB" sz="1000" u="sng" dirty="0"/>
          </a:p>
          <a:p>
            <a:pPr lvl="0"/>
            <a:r>
              <a:rPr lang="en-GB" sz="1800" dirty="0"/>
              <a:t>Dates:  6</a:t>
            </a:r>
            <a:r>
              <a:rPr lang="en-GB" sz="1800" baseline="30000" dirty="0"/>
              <a:t>th</a:t>
            </a:r>
            <a:r>
              <a:rPr lang="en-GB" sz="1800" dirty="0"/>
              <a:t> -14</a:t>
            </a:r>
            <a:r>
              <a:rPr lang="en-GB" sz="1800" baseline="30000" dirty="0"/>
              <a:t>th</a:t>
            </a:r>
            <a:r>
              <a:rPr lang="en-GB" sz="1800" dirty="0"/>
              <a:t> October 2023</a:t>
            </a:r>
          </a:p>
          <a:p>
            <a:pPr lvl="0"/>
            <a:r>
              <a:rPr lang="en-GB" sz="1800" dirty="0"/>
              <a:t>Location:  Albuquerque, New Mexico, USA</a:t>
            </a:r>
          </a:p>
          <a:p>
            <a:pPr lvl="0"/>
            <a:r>
              <a:rPr lang="en-GB" sz="1800" dirty="0"/>
              <a:t>Event Director:  Tomas Hora</a:t>
            </a:r>
          </a:p>
          <a:p>
            <a:pPr lvl="0"/>
            <a:r>
              <a:rPr lang="en-GB" sz="1800" dirty="0"/>
              <a:t>Jury President:  Gary Lockyer</a:t>
            </a:r>
          </a:p>
          <a:p>
            <a:pPr lvl="0"/>
            <a:r>
              <a:rPr lang="en-GB" sz="1800" dirty="0"/>
              <a:t>Safety Officer: Charles Warren (aka Wally) Book</a:t>
            </a:r>
          </a:p>
          <a:p>
            <a:pPr lvl="0"/>
            <a:r>
              <a:rPr lang="en-GB" sz="1800" dirty="0"/>
              <a:t>20 teams</a:t>
            </a:r>
          </a:p>
          <a:p>
            <a:pPr lvl="0"/>
            <a:r>
              <a:rPr lang="en-GB" sz="1800" dirty="0"/>
              <a:t>Entry fee:  US $500</a:t>
            </a:r>
          </a:p>
          <a:p>
            <a:r>
              <a:rPr lang="en-GB" sz="1800" dirty="0"/>
              <a:t>International Pilot Shipping/Lodging Allowance of $2000 USD &amp; 14 Hotel Nights or $4000.00 USD-pilots secure own lodging.</a:t>
            </a:r>
          </a:p>
          <a:p>
            <a:r>
              <a:rPr lang="en-GB" sz="1800" dirty="0"/>
              <a:t>The invitation process to the NACs closes at the end of March 2023</a:t>
            </a:r>
          </a:p>
        </p:txBody>
      </p:sp>
    </p:spTree>
    <p:extLst>
      <p:ext uri="{BB962C8B-B14F-4D97-AF65-F5344CB8AC3E}">
        <p14:creationId xmlns:p14="http://schemas.microsoft.com/office/powerpoint/2010/main" val="42121365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4C01C-C4A7-4B68-0CD4-C153334CC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Sanction Application 2024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224762-0CB3-2A9A-706F-8E4DFC2891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67</a:t>
            </a:r>
            <a:r>
              <a:rPr lang="en-GB" baseline="30000" dirty="0"/>
              <a:t>th</a:t>
            </a:r>
            <a:r>
              <a:rPr lang="en-GB" dirty="0"/>
              <a:t> Gordon Bennett Race 2024</a:t>
            </a:r>
          </a:p>
          <a:p>
            <a:r>
              <a:rPr lang="en-GB" dirty="0"/>
              <a:t>Host Country Germany</a:t>
            </a:r>
          </a:p>
          <a:p>
            <a:r>
              <a:rPr lang="en-GB" dirty="0"/>
              <a:t>Sanction Application to be submitted in Autumn 2023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97203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7205</TotalTime>
  <Words>721</Words>
  <Application>Microsoft Macintosh PowerPoint</Application>
  <PresentationFormat>On-screen Show (4:3)</PresentationFormat>
  <Paragraphs>86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Sanctioned Events</vt:lpstr>
      <vt:lpstr>Reports on Sanctioned Events 2022 </vt:lpstr>
      <vt:lpstr>24th World Hot Air Balloon Championship</vt:lpstr>
      <vt:lpstr>65th Coupe Aeronautique Gordon Bennett</vt:lpstr>
      <vt:lpstr>Reports on Sanctioned Events 2023</vt:lpstr>
      <vt:lpstr>6th Junior World Hot Air Balloon Championship</vt:lpstr>
      <vt:lpstr>4th Women’s World Hot Air Balloon</vt:lpstr>
      <vt:lpstr>66th Coupe Aeronautique Gordon Bennett</vt:lpstr>
      <vt:lpstr>Sanction Application 2024</vt:lpstr>
      <vt:lpstr>Sanction Application 2024</vt:lpstr>
      <vt:lpstr>Sanction Applications 2025</vt:lpstr>
      <vt:lpstr>23rd European Hot Air Balloon Championship</vt:lpstr>
      <vt:lpstr>Sanction Applications for other Events - NONE</vt:lpstr>
      <vt:lpstr>Intentions to Bid - NONE!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Sanctioned Events</dc:title>
  <dc:creator>LindsayMuir</dc:creator>
  <cp:lastModifiedBy>Sanne Haarhuis</cp:lastModifiedBy>
  <cp:revision>47</cp:revision>
  <dcterms:created xsi:type="dcterms:W3CDTF">2020-03-02T16:13:20Z</dcterms:created>
  <dcterms:modified xsi:type="dcterms:W3CDTF">2023-03-18T08:20:41Z</dcterms:modified>
</cp:coreProperties>
</file>