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League Spartan" charset="1" panose="00000800000000000000"/>
      <p:regular r:id="rId21"/>
    </p:embeddedFont>
    <p:embeddedFont>
      <p:font typeface="Codec Pro" charset="1" panose="00000500000000000000"/>
      <p:regular r:id="rId22"/>
    </p:embeddedFont>
    <p:embeddedFont>
      <p:font typeface="Garet Bold" charset="1" panose="00000000000000000000"/>
      <p:regular r:id="rId23"/>
    </p:embeddedFont>
    <p:embeddedFont>
      <p:font typeface="Poppins Bold" charset="1" panose="00000800000000000000"/>
      <p:regular r:id="rId24"/>
    </p:embeddedFont>
    <p:embeddedFont>
      <p:font typeface="Poppins" charset="1" panose="00000500000000000000"/>
      <p:regular r:id="rId25"/>
    </p:embeddedFont>
    <p:embeddedFont>
      <p:font typeface="Garet" charset="1" panose="00000000000000000000"/>
      <p:regular r:id="rId26"/>
    </p:embeddedFont>
    <p:embeddedFont>
      <p:font typeface="Canva Sans Bold" charset="1" panose="020B0803030501040103"/>
      <p:regular r:id="rId27"/>
    </p:embeddedFont>
    <p:embeddedFont>
      <p:font typeface="Open Sauce" charset="1" panose="00000500000000000000"/>
      <p:regular r:id="rId28"/>
    </p:embeddedFont>
    <p:embeddedFont>
      <p:font typeface="Codec Pro Bold" charset="1" panose="000006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35.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jpeg" Type="http://schemas.openxmlformats.org/officeDocument/2006/relationships/image"/><Relationship Id="rId4" Target="../media/image42.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jpe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 Id="rId5" Target="../media/image2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3218" t="-22650" r="-7570" b="0"/>
            </a:stretch>
          </a:blipFill>
        </p:spPr>
      </p:sp>
      <p:sp>
        <p:nvSpPr>
          <p:cNvPr name="Freeform 3" id="3"/>
          <p:cNvSpPr/>
          <p:nvPr/>
        </p:nvSpPr>
        <p:spPr>
          <a:xfrm flipH="false" flipV="false" rot="0">
            <a:off x="-954764" y="2268152"/>
            <a:ext cx="21215842" cy="11964886"/>
          </a:xfrm>
          <a:custGeom>
            <a:avLst/>
            <a:gdLst/>
            <a:ahLst/>
            <a:cxnLst/>
            <a:rect r="r" b="b" t="t" l="l"/>
            <a:pathLst>
              <a:path h="11964886" w="21215842">
                <a:moveTo>
                  <a:pt x="0" y="0"/>
                </a:moveTo>
                <a:lnTo>
                  <a:pt x="21215842" y="0"/>
                </a:lnTo>
                <a:lnTo>
                  <a:pt x="21215842" y="11964886"/>
                </a:lnTo>
                <a:lnTo>
                  <a:pt x="0" y="119648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020421" y="1385267"/>
            <a:ext cx="460706" cy="882885"/>
          </a:xfrm>
          <a:custGeom>
            <a:avLst/>
            <a:gdLst/>
            <a:ahLst/>
            <a:cxnLst/>
            <a:rect r="r" b="b" t="t" l="l"/>
            <a:pathLst>
              <a:path h="882885" w="460706">
                <a:moveTo>
                  <a:pt x="0" y="0"/>
                </a:moveTo>
                <a:lnTo>
                  <a:pt x="460705" y="0"/>
                </a:lnTo>
                <a:lnTo>
                  <a:pt x="460705" y="882885"/>
                </a:lnTo>
                <a:lnTo>
                  <a:pt x="0" y="8828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7"/>
            <a:stretch>
              <a:fillRect l="0" t="-9151" r="0" b="-9151"/>
            </a:stretch>
          </a:blipFill>
        </p:spPr>
      </p:sp>
      <p:sp>
        <p:nvSpPr>
          <p:cNvPr name="TextBox 6" id="6"/>
          <p:cNvSpPr txBox="true"/>
          <p:nvPr/>
        </p:nvSpPr>
        <p:spPr>
          <a:xfrm rot="0">
            <a:off x="1028700" y="2077652"/>
            <a:ext cx="16224370" cy="5323344"/>
          </a:xfrm>
          <a:prstGeom prst="rect">
            <a:avLst/>
          </a:prstGeom>
        </p:spPr>
        <p:txBody>
          <a:bodyPr anchor="t" rtlCol="false" tIns="0" lIns="0" bIns="0" rIns="0">
            <a:spAutoFit/>
          </a:bodyPr>
          <a:lstStyle/>
          <a:p>
            <a:pPr algn="ctr">
              <a:lnSpc>
                <a:spcPts val="14187"/>
              </a:lnSpc>
              <a:spcBef>
                <a:spcPct val="0"/>
              </a:spcBef>
            </a:pPr>
            <a:r>
              <a:rPr lang="en-US" sz="10133">
                <a:solidFill>
                  <a:srgbClr val="FFFFFF"/>
                </a:solidFill>
                <a:latin typeface="League Spartan"/>
                <a:ea typeface="League Spartan"/>
                <a:cs typeface="League Spartan"/>
                <a:sym typeface="League Spartan"/>
              </a:rPr>
              <a:t>FAI WORLD HOT AIR BALLOON CHAMPIONSHIP 2028</a:t>
            </a:r>
          </a:p>
        </p:txBody>
      </p:sp>
      <p:sp>
        <p:nvSpPr>
          <p:cNvPr name="TextBox 7" id="7"/>
          <p:cNvSpPr txBox="true"/>
          <p:nvPr/>
        </p:nvSpPr>
        <p:spPr>
          <a:xfrm rot="0">
            <a:off x="3572078" y="8721166"/>
            <a:ext cx="11285446" cy="537134"/>
          </a:xfrm>
          <a:prstGeom prst="rect">
            <a:avLst/>
          </a:prstGeom>
        </p:spPr>
        <p:txBody>
          <a:bodyPr anchor="t" rtlCol="false" tIns="0" lIns="0" bIns="0" rIns="0">
            <a:spAutoFit/>
          </a:bodyPr>
          <a:lstStyle/>
          <a:p>
            <a:pPr algn="ctr">
              <a:lnSpc>
                <a:spcPts val="3994"/>
              </a:lnSpc>
              <a:spcBef>
                <a:spcPct val="0"/>
              </a:spcBef>
            </a:pPr>
            <a:r>
              <a:rPr lang="en-US" sz="2852" spc="2282">
                <a:solidFill>
                  <a:srgbClr val="FFFFFF"/>
                </a:solidFill>
                <a:latin typeface="Codec Pro"/>
                <a:ea typeface="Codec Pro"/>
                <a:cs typeface="Codec Pro"/>
                <a:sym typeface="Codec Pro"/>
              </a:rPr>
              <a:t>BY AERO CLUB OF INDIA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grpSp>
        <p:nvGrpSpPr>
          <p:cNvPr name="Group 2" id="2"/>
          <p:cNvGrpSpPr/>
          <p:nvPr/>
        </p:nvGrpSpPr>
        <p:grpSpPr>
          <a:xfrm rot="0">
            <a:off x="0" y="-559467"/>
            <a:ext cx="1417831" cy="11600565"/>
            <a:chOff x="0" y="0"/>
            <a:chExt cx="373421" cy="3055293"/>
          </a:xfrm>
        </p:grpSpPr>
        <p:sp>
          <p:nvSpPr>
            <p:cNvPr name="Freeform 3" id="3"/>
            <p:cNvSpPr/>
            <p:nvPr/>
          </p:nvSpPr>
          <p:spPr>
            <a:xfrm flipH="false" flipV="false" rot="0">
              <a:off x="0" y="0"/>
              <a:ext cx="373421" cy="3055293"/>
            </a:xfrm>
            <a:custGeom>
              <a:avLst/>
              <a:gdLst/>
              <a:ahLst/>
              <a:cxnLst/>
              <a:rect r="r" b="b" t="t" l="l"/>
              <a:pathLst>
                <a:path h="3055293" w="373421">
                  <a:moveTo>
                    <a:pt x="38223" y="0"/>
                  </a:moveTo>
                  <a:lnTo>
                    <a:pt x="335198" y="0"/>
                  </a:lnTo>
                  <a:cubicBezTo>
                    <a:pt x="356308" y="0"/>
                    <a:pt x="373421" y="17113"/>
                    <a:pt x="373421" y="38223"/>
                  </a:cubicBezTo>
                  <a:lnTo>
                    <a:pt x="373421" y="3017070"/>
                  </a:lnTo>
                  <a:cubicBezTo>
                    <a:pt x="373421" y="3038180"/>
                    <a:pt x="356308" y="3055293"/>
                    <a:pt x="335198" y="3055293"/>
                  </a:cubicBezTo>
                  <a:lnTo>
                    <a:pt x="38223" y="3055293"/>
                  </a:lnTo>
                  <a:cubicBezTo>
                    <a:pt x="17113" y="3055293"/>
                    <a:pt x="0" y="3038180"/>
                    <a:pt x="0" y="3017070"/>
                  </a:cubicBezTo>
                  <a:lnTo>
                    <a:pt x="0" y="38223"/>
                  </a:lnTo>
                  <a:cubicBezTo>
                    <a:pt x="0" y="17113"/>
                    <a:pt x="17113" y="0"/>
                    <a:pt x="38223" y="0"/>
                  </a:cubicBezTo>
                  <a:close/>
                </a:path>
              </a:pathLst>
            </a:custGeom>
            <a:solidFill>
              <a:srgbClr val="EB9837"/>
            </a:solidFill>
            <a:ln cap="sq">
              <a:noFill/>
              <a:prstDash val="solid"/>
              <a:miter/>
            </a:ln>
          </p:spPr>
        </p:sp>
        <p:sp>
          <p:nvSpPr>
            <p:cNvPr name="TextBox 4" id="4"/>
            <p:cNvSpPr txBox="true"/>
            <p:nvPr/>
          </p:nvSpPr>
          <p:spPr>
            <a:xfrm>
              <a:off x="0" y="-38100"/>
              <a:ext cx="373421" cy="309339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203029"/>
            <a:ext cx="9490373" cy="10597860"/>
            <a:chOff x="0" y="0"/>
            <a:chExt cx="840953" cy="939089"/>
          </a:xfrm>
        </p:grpSpPr>
        <p:sp>
          <p:nvSpPr>
            <p:cNvPr name="Freeform 6" id="6"/>
            <p:cNvSpPr/>
            <p:nvPr/>
          </p:nvSpPr>
          <p:spPr>
            <a:xfrm flipH="false" flipV="false" rot="0">
              <a:off x="0" y="0"/>
              <a:ext cx="840953" cy="939089"/>
            </a:xfrm>
            <a:custGeom>
              <a:avLst/>
              <a:gdLst/>
              <a:ahLst/>
              <a:cxnLst/>
              <a:rect r="r" b="b" t="t" l="l"/>
              <a:pathLst>
                <a:path h="939089" w="840953">
                  <a:moveTo>
                    <a:pt x="0" y="0"/>
                  </a:moveTo>
                  <a:lnTo>
                    <a:pt x="840953" y="0"/>
                  </a:lnTo>
                  <a:lnTo>
                    <a:pt x="840953" y="939089"/>
                  </a:lnTo>
                  <a:lnTo>
                    <a:pt x="0" y="939089"/>
                  </a:lnTo>
                  <a:close/>
                </a:path>
              </a:pathLst>
            </a:custGeom>
            <a:blipFill>
              <a:blip r:embed="rId2"/>
              <a:stretch>
                <a:fillRect l="-28140" t="0" r="-28140" b="0"/>
              </a:stretch>
            </a:blipFill>
            <a:ln cap="sq">
              <a:noFill/>
              <a:prstDash val="solid"/>
              <a:miter/>
            </a:ln>
          </p:spPr>
        </p:sp>
      </p:grpSp>
      <p:sp>
        <p:nvSpPr>
          <p:cNvPr name="Freeform 7" id="7"/>
          <p:cNvSpPr/>
          <p:nvPr/>
        </p:nvSpPr>
        <p:spPr>
          <a:xfrm flipH="false" flipV="false" rot="0">
            <a:off x="15550974" y="922869"/>
            <a:ext cx="307387" cy="589070"/>
          </a:xfrm>
          <a:custGeom>
            <a:avLst/>
            <a:gdLst/>
            <a:ahLst/>
            <a:cxnLst/>
            <a:rect r="r" b="b" t="t" l="l"/>
            <a:pathLst>
              <a:path h="589070" w="307387">
                <a:moveTo>
                  <a:pt x="0" y="0"/>
                </a:moveTo>
                <a:lnTo>
                  <a:pt x="307387" y="0"/>
                </a:lnTo>
                <a:lnTo>
                  <a:pt x="307387" y="589070"/>
                </a:lnTo>
                <a:lnTo>
                  <a:pt x="0" y="5890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9490373" y="171450"/>
            <a:ext cx="8616291" cy="3332121"/>
          </a:xfrm>
          <a:prstGeom prst="rect">
            <a:avLst/>
          </a:prstGeom>
        </p:spPr>
        <p:txBody>
          <a:bodyPr anchor="t" rtlCol="false" tIns="0" lIns="0" bIns="0" rIns="0">
            <a:spAutoFit/>
          </a:bodyPr>
          <a:lstStyle/>
          <a:p>
            <a:pPr algn="l">
              <a:lnSpc>
                <a:spcPts val="6155"/>
              </a:lnSpc>
            </a:pPr>
            <a:r>
              <a:rPr lang="en-US" sz="6619" b="true">
                <a:solidFill>
                  <a:srgbClr val="487307"/>
                </a:solidFill>
                <a:latin typeface="Garet Bold"/>
                <a:ea typeface="Garet Bold"/>
                <a:cs typeface="Garet Bold"/>
                <a:sym typeface="Garet Bold"/>
              </a:rPr>
              <a:t>Kaziranga </a:t>
            </a:r>
          </a:p>
          <a:p>
            <a:pPr algn="l">
              <a:lnSpc>
                <a:spcPts val="6155"/>
              </a:lnSpc>
            </a:pPr>
            <a:r>
              <a:rPr lang="en-US" sz="6619" b="true">
                <a:solidFill>
                  <a:srgbClr val="487307"/>
                </a:solidFill>
                <a:latin typeface="Garet Bold"/>
                <a:ea typeface="Garet Bold"/>
                <a:cs typeface="Garet Bold"/>
                <a:sym typeface="Garet Bold"/>
              </a:rPr>
              <a:t>National Park</a:t>
            </a:r>
          </a:p>
          <a:p>
            <a:pPr algn="l">
              <a:lnSpc>
                <a:spcPts val="3737"/>
              </a:lnSpc>
            </a:pPr>
            <a:r>
              <a:rPr lang="en-US" sz="4019" b="true">
                <a:solidFill>
                  <a:srgbClr val="487307"/>
                </a:solidFill>
                <a:latin typeface="Codec Pro Bold"/>
                <a:ea typeface="Codec Pro Bold"/>
                <a:cs typeface="Codec Pro Bold"/>
                <a:sym typeface="Codec Pro Bold"/>
              </a:rPr>
              <a:t> in Assam, Northeast</a:t>
            </a:r>
          </a:p>
          <a:p>
            <a:pPr algn="l">
              <a:lnSpc>
                <a:spcPts val="3737"/>
              </a:lnSpc>
            </a:pPr>
            <a:r>
              <a:rPr lang="en-US" sz="4019" b="true">
                <a:solidFill>
                  <a:srgbClr val="487307"/>
                </a:solidFill>
                <a:latin typeface="Codec Pro Bold"/>
                <a:ea typeface="Codec Pro Bold"/>
                <a:cs typeface="Codec Pro Bold"/>
                <a:sym typeface="Codec Pro Bold"/>
              </a:rPr>
              <a:t> India</a:t>
            </a:r>
          </a:p>
          <a:p>
            <a:pPr algn="l">
              <a:lnSpc>
                <a:spcPts val="6155"/>
              </a:lnSpc>
            </a:pPr>
          </a:p>
        </p:txBody>
      </p:sp>
      <p:sp>
        <p:nvSpPr>
          <p:cNvPr name="TextBox 9" id="9"/>
          <p:cNvSpPr txBox="true"/>
          <p:nvPr/>
        </p:nvSpPr>
        <p:spPr>
          <a:xfrm rot="0">
            <a:off x="9614654" y="2928398"/>
            <a:ext cx="8492010" cy="6674563"/>
          </a:xfrm>
          <a:prstGeom prst="rect">
            <a:avLst/>
          </a:prstGeom>
        </p:spPr>
        <p:txBody>
          <a:bodyPr anchor="t" rtlCol="false" tIns="0" lIns="0" bIns="0" rIns="0">
            <a:spAutoFit/>
          </a:bodyPr>
          <a:lstStyle/>
          <a:p>
            <a:pPr algn="l">
              <a:lnSpc>
                <a:spcPts val="4397"/>
              </a:lnSpc>
            </a:pPr>
            <a:r>
              <a:rPr lang="en-US" sz="3141">
                <a:solidFill>
                  <a:srgbClr val="487307"/>
                </a:solidFill>
                <a:latin typeface="Poppins"/>
                <a:ea typeface="Poppins"/>
                <a:cs typeface="Poppins"/>
                <a:sym typeface="Poppins"/>
              </a:rPr>
              <a:t>Kaziranga National Park, a </a:t>
            </a:r>
            <a:r>
              <a:rPr lang="en-US" sz="3141" b="true">
                <a:solidFill>
                  <a:srgbClr val="487307"/>
                </a:solidFill>
                <a:latin typeface="Poppins Bold"/>
                <a:ea typeface="Poppins Bold"/>
                <a:cs typeface="Poppins Bold"/>
                <a:sym typeface="Poppins Bold"/>
              </a:rPr>
              <a:t>UNESCO World Heritage Site</a:t>
            </a:r>
            <a:r>
              <a:rPr lang="en-US" sz="3141">
                <a:solidFill>
                  <a:srgbClr val="487307"/>
                </a:solidFill>
                <a:latin typeface="Poppins"/>
                <a:ea typeface="Poppins"/>
                <a:cs typeface="Poppins"/>
                <a:sym typeface="Poppins"/>
              </a:rPr>
              <a:t>, is in Assam, northeast India. The park is renowned for its population of the </a:t>
            </a:r>
            <a:r>
              <a:rPr lang="en-US" sz="3141" b="true">
                <a:solidFill>
                  <a:srgbClr val="487307"/>
                </a:solidFill>
                <a:latin typeface="Poppins Bold"/>
                <a:ea typeface="Poppins Bold"/>
                <a:cs typeface="Poppins Bold"/>
                <a:sym typeface="Poppins Bold"/>
              </a:rPr>
              <a:t>Indian one-horned rhinoceros </a:t>
            </a:r>
            <a:r>
              <a:rPr lang="en-US" sz="3141">
                <a:solidFill>
                  <a:srgbClr val="487307"/>
                </a:solidFill>
                <a:latin typeface="Poppins"/>
                <a:ea typeface="Poppins"/>
                <a:cs typeface="Poppins"/>
                <a:sym typeface="Poppins"/>
              </a:rPr>
              <a:t>and is home to diverse wildlife, including </a:t>
            </a:r>
            <a:r>
              <a:rPr lang="en-US" sz="3141" b="true">
                <a:solidFill>
                  <a:srgbClr val="487307"/>
                </a:solidFill>
                <a:latin typeface="Poppins Bold"/>
                <a:ea typeface="Poppins Bold"/>
                <a:cs typeface="Poppins Bold"/>
                <a:sym typeface="Poppins Bold"/>
              </a:rPr>
              <a:t>tigers, elephants, wild buffaloes, and swamp deer</a:t>
            </a:r>
            <a:r>
              <a:rPr lang="en-US" sz="3141">
                <a:solidFill>
                  <a:srgbClr val="487307"/>
                </a:solidFill>
                <a:latin typeface="Poppins"/>
                <a:ea typeface="Poppins"/>
                <a:cs typeface="Poppins"/>
                <a:sym typeface="Poppins"/>
              </a:rPr>
              <a:t>. The park has vast grasslands, wetlands, and dense forests. The championship can be organised in the area around the National park. </a:t>
            </a:r>
          </a:p>
          <a:p>
            <a:pPr algn="l">
              <a:lnSpc>
                <a:spcPts val="4397"/>
              </a:lnSpc>
            </a:pPr>
          </a:p>
          <a:p>
            <a:pPr algn="l">
              <a:lnSpc>
                <a:spcPts val="4397"/>
              </a:lnSpc>
              <a:spcBef>
                <a:spcPct val="0"/>
              </a:spcBef>
            </a:pPr>
          </a:p>
        </p:txBody>
      </p:sp>
      <p:grpSp>
        <p:nvGrpSpPr>
          <p:cNvPr name="Group 10" id="10"/>
          <p:cNvGrpSpPr/>
          <p:nvPr/>
        </p:nvGrpSpPr>
        <p:grpSpPr>
          <a:xfrm rot="0">
            <a:off x="-2140420" y="-448598"/>
            <a:ext cx="3938179" cy="2220712"/>
            <a:chOff x="0" y="0"/>
            <a:chExt cx="1037216" cy="584879"/>
          </a:xfrm>
        </p:grpSpPr>
        <p:sp>
          <p:nvSpPr>
            <p:cNvPr name="Freeform 11" id="11"/>
            <p:cNvSpPr/>
            <p:nvPr/>
          </p:nvSpPr>
          <p:spPr>
            <a:xfrm flipH="false" flipV="false" rot="0">
              <a:off x="0" y="0"/>
              <a:ext cx="1037216" cy="584879"/>
            </a:xfrm>
            <a:custGeom>
              <a:avLst/>
              <a:gdLst/>
              <a:ahLst/>
              <a:cxnLst/>
              <a:rect r="r" b="b" t="t" l="l"/>
              <a:pathLst>
                <a:path h="584879" w="1037216">
                  <a:moveTo>
                    <a:pt x="0" y="0"/>
                  </a:moveTo>
                  <a:lnTo>
                    <a:pt x="1037216" y="0"/>
                  </a:lnTo>
                  <a:lnTo>
                    <a:pt x="1037216" y="584879"/>
                  </a:lnTo>
                  <a:lnTo>
                    <a:pt x="0" y="584879"/>
                  </a:lnTo>
                  <a:close/>
                </a:path>
              </a:pathLst>
            </a:custGeom>
            <a:solidFill>
              <a:srgbClr val="487307"/>
            </a:solidFill>
          </p:spPr>
        </p:sp>
        <p:sp>
          <p:nvSpPr>
            <p:cNvPr name="TextBox 12" id="12"/>
            <p:cNvSpPr txBox="true"/>
            <p:nvPr/>
          </p:nvSpPr>
          <p:spPr>
            <a:xfrm>
              <a:off x="0" y="-38100"/>
              <a:ext cx="1037216" cy="622979"/>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689972" y="913910"/>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FFFCF3"/>
                </a:solidFill>
                <a:latin typeface="Garet Bold"/>
                <a:ea typeface="Garet Bold"/>
                <a:cs typeface="Garet Bold"/>
                <a:sym typeface="Garet Bold"/>
              </a:rPr>
              <a:t>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33D31"/>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693" t="0" r="-3693"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306148" y="326630"/>
            <a:ext cx="18966128" cy="9633740"/>
            <a:chOff x="0" y="0"/>
            <a:chExt cx="4995194" cy="2537281"/>
          </a:xfrm>
        </p:grpSpPr>
        <p:sp>
          <p:nvSpPr>
            <p:cNvPr name="Freeform 3" id="3"/>
            <p:cNvSpPr/>
            <p:nvPr/>
          </p:nvSpPr>
          <p:spPr>
            <a:xfrm flipH="false" flipV="false" rot="0">
              <a:off x="0" y="0"/>
              <a:ext cx="4995194" cy="2537281"/>
            </a:xfrm>
            <a:custGeom>
              <a:avLst/>
              <a:gdLst/>
              <a:ahLst/>
              <a:cxnLst/>
              <a:rect r="r" b="b" t="t" l="l"/>
              <a:pathLst>
                <a:path h="2537281" w="4995194">
                  <a:moveTo>
                    <a:pt x="0" y="0"/>
                  </a:moveTo>
                  <a:lnTo>
                    <a:pt x="4995194" y="0"/>
                  </a:lnTo>
                  <a:lnTo>
                    <a:pt x="4995194" y="2537281"/>
                  </a:lnTo>
                  <a:lnTo>
                    <a:pt x="0" y="2537281"/>
                  </a:lnTo>
                  <a:close/>
                </a:path>
              </a:pathLst>
            </a:custGeom>
            <a:solidFill>
              <a:srgbClr val="FFEEBF">
                <a:alpha val="26667"/>
              </a:srgbClr>
            </a:solidFill>
          </p:spPr>
        </p:sp>
        <p:sp>
          <p:nvSpPr>
            <p:cNvPr name="TextBox 4" id="4"/>
            <p:cNvSpPr txBox="true"/>
            <p:nvPr/>
          </p:nvSpPr>
          <p:spPr>
            <a:xfrm>
              <a:off x="0" y="-38100"/>
              <a:ext cx="4995194" cy="257538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983942" y="516860"/>
            <a:ext cx="4923943" cy="4923943"/>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0" y="0"/>
                  </a:moveTo>
                  <a:lnTo>
                    <a:pt x="0" y="6350000"/>
                  </a:lnTo>
                  <a:lnTo>
                    <a:pt x="6350000" y="6350000"/>
                  </a:lnTo>
                  <a:cubicBezTo>
                    <a:pt x="6350000" y="2843530"/>
                    <a:pt x="3506470" y="0"/>
                    <a:pt x="0" y="0"/>
                  </a:cubicBezTo>
                  <a:close/>
                </a:path>
              </a:pathLst>
            </a:custGeom>
            <a:blipFill>
              <a:blip r:embed="rId2"/>
              <a:stretch>
                <a:fillRect l="-25000" t="0" r="-25000" b="0"/>
              </a:stretch>
            </a:blipFill>
          </p:spPr>
        </p:sp>
      </p:grpSp>
      <p:grpSp>
        <p:nvGrpSpPr>
          <p:cNvPr name="Group 7" id="7"/>
          <p:cNvGrpSpPr/>
          <p:nvPr/>
        </p:nvGrpSpPr>
        <p:grpSpPr>
          <a:xfrm rot="0">
            <a:off x="290041" y="5429663"/>
            <a:ext cx="4856899" cy="4856899"/>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0" y="0"/>
                  </a:moveTo>
                  <a:cubicBezTo>
                    <a:pt x="0" y="3506470"/>
                    <a:pt x="2843530" y="6350000"/>
                    <a:pt x="6350000" y="6350000"/>
                  </a:cubicBezTo>
                  <a:lnTo>
                    <a:pt x="6350000" y="0"/>
                  </a:lnTo>
                  <a:lnTo>
                    <a:pt x="0" y="0"/>
                  </a:lnTo>
                  <a:close/>
                </a:path>
              </a:pathLst>
            </a:custGeom>
            <a:blipFill>
              <a:blip r:embed="rId3"/>
              <a:stretch>
                <a:fillRect l="-25046" t="0" r="-25046" b="0"/>
              </a:stretch>
            </a:blipFill>
          </p:spPr>
        </p:sp>
      </p:grpSp>
      <p:grpSp>
        <p:nvGrpSpPr>
          <p:cNvPr name="Group 9" id="9"/>
          <p:cNvGrpSpPr/>
          <p:nvPr/>
        </p:nvGrpSpPr>
        <p:grpSpPr>
          <a:xfrm rot="0">
            <a:off x="5146940" y="5429663"/>
            <a:ext cx="4283355" cy="4283355"/>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0" y="0"/>
                  </a:moveTo>
                  <a:lnTo>
                    <a:pt x="0" y="6350000"/>
                  </a:lnTo>
                  <a:cubicBezTo>
                    <a:pt x="3506470" y="6350000"/>
                    <a:pt x="6350000" y="3506470"/>
                    <a:pt x="6350000" y="0"/>
                  </a:cubicBezTo>
                  <a:lnTo>
                    <a:pt x="0" y="0"/>
                  </a:lnTo>
                  <a:close/>
                </a:path>
              </a:pathLst>
            </a:custGeom>
            <a:blipFill>
              <a:blip r:embed="rId4"/>
              <a:stretch>
                <a:fillRect l="-25000" t="0" r="-25000" b="0"/>
              </a:stretch>
            </a:blipFill>
          </p:spPr>
        </p:sp>
      </p:grpSp>
      <p:grpSp>
        <p:nvGrpSpPr>
          <p:cNvPr name="Group 11" id="11"/>
          <p:cNvGrpSpPr/>
          <p:nvPr/>
        </p:nvGrpSpPr>
        <p:grpSpPr>
          <a:xfrm rot="0">
            <a:off x="-171330" y="-23748"/>
            <a:ext cx="5464552" cy="5464552"/>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0" y="6350000"/>
                  </a:moveTo>
                  <a:lnTo>
                    <a:pt x="6350000" y="6350000"/>
                  </a:lnTo>
                  <a:lnTo>
                    <a:pt x="6350000" y="0"/>
                  </a:lnTo>
                  <a:cubicBezTo>
                    <a:pt x="2843530" y="0"/>
                    <a:pt x="0" y="2843530"/>
                    <a:pt x="0" y="6350000"/>
                  </a:cubicBezTo>
                  <a:close/>
                </a:path>
              </a:pathLst>
            </a:custGeom>
            <a:blipFill>
              <a:blip r:embed="rId5"/>
              <a:stretch>
                <a:fillRect l="-24906" t="0" r="-24906" b="0"/>
              </a:stretch>
            </a:blipFill>
          </p:spPr>
        </p:sp>
      </p:grpSp>
      <p:sp>
        <p:nvSpPr>
          <p:cNvPr name="Freeform 13" id="13"/>
          <p:cNvSpPr/>
          <p:nvPr/>
        </p:nvSpPr>
        <p:spPr>
          <a:xfrm flipH="false" flipV="false" rot="0">
            <a:off x="15122969" y="922869"/>
            <a:ext cx="307387" cy="589070"/>
          </a:xfrm>
          <a:custGeom>
            <a:avLst/>
            <a:gdLst/>
            <a:ahLst/>
            <a:cxnLst/>
            <a:rect r="r" b="b" t="t" l="l"/>
            <a:pathLst>
              <a:path h="589070" w="307387">
                <a:moveTo>
                  <a:pt x="0" y="0"/>
                </a:moveTo>
                <a:lnTo>
                  <a:pt x="307388" y="0"/>
                </a:lnTo>
                <a:lnTo>
                  <a:pt x="307388" y="589070"/>
                </a:lnTo>
                <a:lnTo>
                  <a:pt x="0" y="5890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0283372" y="760950"/>
            <a:ext cx="7480725" cy="2888500"/>
          </a:xfrm>
          <a:prstGeom prst="rect">
            <a:avLst/>
          </a:prstGeom>
        </p:spPr>
        <p:txBody>
          <a:bodyPr anchor="t" rtlCol="false" tIns="0" lIns="0" bIns="0" rIns="0">
            <a:spAutoFit/>
          </a:bodyPr>
          <a:lstStyle/>
          <a:p>
            <a:pPr algn="l">
              <a:lnSpc>
                <a:spcPts val="7438"/>
              </a:lnSpc>
            </a:pPr>
            <a:r>
              <a:rPr lang="en-US" sz="7998" b="true">
                <a:solidFill>
                  <a:srgbClr val="70821F"/>
                </a:solidFill>
                <a:latin typeface="Garet Bold"/>
                <a:ea typeface="Garet Bold"/>
                <a:cs typeface="Garet Bold"/>
                <a:sym typeface="Garet Bold"/>
              </a:rPr>
              <a:t>Connectivity to Kaziranga:</a:t>
            </a:r>
          </a:p>
          <a:p>
            <a:pPr algn="l">
              <a:lnSpc>
                <a:spcPts val="7438"/>
              </a:lnSpc>
            </a:pPr>
          </a:p>
        </p:txBody>
      </p:sp>
      <p:sp>
        <p:nvSpPr>
          <p:cNvPr name="TextBox 15" id="15"/>
          <p:cNvSpPr txBox="true"/>
          <p:nvPr/>
        </p:nvSpPr>
        <p:spPr>
          <a:xfrm rot="0">
            <a:off x="9907886" y="2902632"/>
            <a:ext cx="8231697" cy="6810386"/>
          </a:xfrm>
          <a:prstGeom prst="rect">
            <a:avLst/>
          </a:prstGeom>
        </p:spPr>
        <p:txBody>
          <a:bodyPr anchor="t" rtlCol="false" tIns="0" lIns="0" bIns="0" rIns="0">
            <a:spAutoFit/>
          </a:bodyPr>
          <a:lstStyle/>
          <a:p>
            <a:pPr algn="l">
              <a:lnSpc>
                <a:spcPts val="4199"/>
              </a:lnSpc>
            </a:pPr>
            <a:r>
              <a:rPr lang="en-US" sz="2999">
                <a:solidFill>
                  <a:srgbClr val="487307"/>
                </a:solidFill>
                <a:latin typeface="Poppins"/>
                <a:ea typeface="Poppins"/>
                <a:cs typeface="Poppins"/>
                <a:sym typeface="Poppins"/>
              </a:rPr>
              <a:t>The park is well connected with major airports of other Indian cities. The nearest airport is </a:t>
            </a:r>
            <a:r>
              <a:rPr lang="en-US" sz="2999" b="true">
                <a:solidFill>
                  <a:srgbClr val="487307"/>
                </a:solidFill>
                <a:latin typeface="Poppins Bold"/>
                <a:ea typeface="Poppins Bold"/>
                <a:cs typeface="Poppins Bold"/>
                <a:sym typeface="Poppins Bold"/>
              </a:rPr>
              <a:t>Jorhat Airport (97 km)</a:t>
            </a:r>
            <a:r>
              <a:rPr lang="en-US" sz="2999">
                <a:solidFill>
                  <a:srgbClr val="487307"/>
                </a:solidFill>
                <a:latin typeface="Poppins"/>
                <a:ea typeface="Poppins"/>
                <a:cs typeface="Poppins"/>
                <a:sym typeface="Poppins"/>
              </a:rPr>
              <a:t> and </a:t>
            </a:r>
            <a:r>
              <a:rPr lang="en-US" sz="2999" b="true">
                <a:solidFill>
                  <a:srgbClr val="487307"/>
                </a:solidFill>
                <a:latin typeface="Poppins Bold"/>
                <a:ea typeface="Poppins Bold"/>
                <a:cs typeface="Poppins Bold"/>
                <a:sym typeface="Poppins Bold"/>
              </a:rPr>
              <a:t>Lokpriya Gopinath Bordoloi International Airport, Guwahati (217 km)</a:t>
            </a:r>
            <a:r>
              <a:rPr lang="en-US" sz="2999">
                <a:solidFill>
                  <a:srgbClr val="487307"/>
                </a:solidFill>
                <a:latin typeface="Poppins"/>
                <a:ea typeface="Poppins"/>
                <a:cs typeface="Poppins"/>
                <a:sym typeface="Poppins"/>
              </a:rPr>
              <a:t>. Kaziranga is well connected by road and rail to major cities like Guwahati, Jorhat, and Tezpur in Assam.</a:t>
            </a:r>
          </a:p>
          <a:p>
            <a:pPr algn="l">
              <a:lnSpc>
                <a:spcPts val="4199"/>
              </a:lnSpc>
            </a:pPr>
          </a:p>
          <a:p>
            <a:pPr algn="l">
              <a:lnSpc>
                <a:spcPts val="4199"/>
              </a:lnSpc>
            </a:pPr>
            <a:r>
              <a:rPr lang="en-US" sz="2999">
                <a:solidFill>
                  <a:srgbClr val="487307"/>
                </a:solidFill>
                <a:latin typeface="Poppins"/>
                <a:ea typeface="Poppins"/>
                <a:cs typeface="Poppins"/>
                <a:sym typeface="Poppins"/>
              </a:rPr>
              <a:t>Numerous good hotels, ranging from 20 $ to 300 $ per day, are available around the Kaziranga National Park. </a:t>
            </a:r>
          </a:p>
          <a:p>
            <a:pPr algn="l">
              <a:lnSpc>
                <a:spcPts val="4199"/>
              </a:lnSpc>
              <a:spcBef>
                <a:spcPct val="0"/>
              </a:spcBef>
            </a:pPr>
          </a:p>
        </p:txBody>
      </p:sp>
      <p:grpSp>
        <p:nvGrpSpPr>
          <p:cNvPr name="Group 16" id="16"/>
          <p:cNvGrpSpPr/>
          <p:nvPr/>
        </p:nvGrpSpPr>
        <p:grpSpPr>
          <a:xfrm rot="0">
            <a:off x="-2140420" y="-448598"/>
            <a:ext cx="3938179" cy="2220712"/>
            <a:chOff x="0" y="0"/>
            <a:chExt cx="1037216" cy="584879"/>
          </a:xfrm>
        </p:grpSpPr>
        <p:sp>
          <p:nvSpPr>
            <p:cNvPr name="Freeform 17" id="17"/>
            <p:cNvSpPr/>
            <p:nvPr/>
          </p:nvSpPr>
          <p:spPr>
            <a:xfrm flipH="false" flipV="false" rot="0">
              <a:off x="0" y="0"/>
              <a:ext cx="1037216" cy="584879"/>
            </a:xfrm>
            <a:custGeom>
              <a:avLst/>
              <a:gdLst/>
              <a:ahLst/>
              <a:cxnLst/>
              <a:rect r="r" b="b" t="t" l="l"/>
              <a:pathLst>
                <a:path h="584879" w="1037216">
                  <a:moveTo>
                    <a:pt x="0" y="0"/>
                  </a:moveTo>
                  <a:lnTo>
                    <a:pt x="1037216" y="0"/>
                  </a:lnTo>
                  <a:lnTo>
                    <a:pt x="1037216" y="584879"/>
                  </a:lnTo>
                  <a:lnTo>
                    <a:pt x="0" y="584879"/>
                  </a:lnTo>
                  <a:close/>
                </a:path>
              </a:pathLst>
            </a:custGeom>
            <a:solidFill>
              <a:srgbClr val="487307"/>
            </a:solidFill>
          </p:spPr>
        </p:sp>
        <p:sp>
          <p:nvSpPr>
            <p:cNvPr name="TextBox 18" id="18"/>
            <p:cNvSpPr txBox="true"/>
            <p:nvPr/>
          </p:nvSpPr>
          <p:spPr>
            <a:xfrm>
              <a:off x="0" y="-38100"/>
              <a:ext cx="1037216" cy="622979"/>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689972" y="913910"/>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FFFCF3"/>
                </a:solidFill>
                <a:latin typeface="Garet Bold"/>
                <a:ea typeface="Garet Bold"/>
                <a:cs typeface="Garet Bold"/>
                <a:sym typeface="Garet Bold"/>
              </a:rPr>
              <a:t>12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EEBF"/>
        </a:solidFill>
      </p:bgPr>
    </p:bg>
    <p:spTree>
      <p:nvGrpSpPr>
        <p:cNvPr id="1" name=""/>
        <p:cNvGrpSpPr/>
        <p:nvPr/>
      </p:nvGrpSpPr>
      <p:grpSpPr>
        <a:xfrm>
          <a:off x="0" y="0"/>
          <a:ext cx="0" cy="0"/>
          <a:chOff x="0" y="0"/>
          <a:chExt cx="0" cy="0"/>
        </a:xfrm>
      </p:grpSpPr>
      <p:grpSp>
        <p:nvGrpSpPr>
          <p:cNvPr name="Group 2" id="2"/>
          <p:cNvGrpSpPr/>
          <p:nvPr/>
        </p:nvGrpSpPr>
        <p:grpSpPr>
          <a:xfrm rot="0">
            <a:off x="8638227" y="-446252"/>
            <a:ext cx="10384097" cy="1038409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0" t="-12642" r="0" b="-12642"/>
              </a:stretch>
            </a:blipFill>
            <a:ln w="238125" cap="sq">
              <a:solidFill>
                <a:srgbClr val="0B5304"/>
              </a:solidFill>
              <a:prstDash val="solid"/>
              <a:miter/>
            </a:ln>
          </p:spPr>
        </p:sp>
      </p:grpSp>
      <p:sp>
        <p:nvSpPr>
          <p:cNvPr name="TextBox 4" id="4"/>
          <p:cNvSpPr txBox="true"/>
          <p:nvPr/>
        </p:nvSpPr>
        <p:spPr>
          <a:xfrm rot="0">
            <a:off x="206818" y="3862768"/>
            <a:ext cx="7204480" cy="4032784"/>
          </a:xfrm>
          <a:prstGeom prst="rect">
            <a:avLst/>
          </a:prstGeom>
        </p:spPr>
        <p:txBody>
          <a:bodyPr anchor="t" rtlCol="false" tIns="0" lIns="0" bIns="0" rIns="0">
            <a:spAutoFit/>
          </a:bodyPr>
          <a:lstStyle/>
          <a:p>
            <a:pPr algn="just">
              <a:lnSpc>
                <a:spcPts val="4655"/>
              </a:lnSpc>
            </a:pPr>
            <a:r>
              <a:rPr lang="en-US" sz="4271" spc="-166">
                <a:solidFill>
                  <a:srgbClr val="0B5304"/>
                </a:solidFill>
                <a:latin typeface="Open Sauce"/>
                <a:ea typeface="Open Sauce"/>
                <a:cs typeface="Open Sauce"/>
                <a:sym typeface="Open Sauce"/>
              </a:rPr>
              <a:t>The monsoon retreats by early October, leaving the park lush and green. The temperature ranges between 16°C to 24°C in the morning and evening. </a:t>
            </a:r>
          </a:p>
          <a:p>
            <a:pPr algn="just" marL="0" indent="0" lvl="0">
              <a:lnSpc>
                <a:spcPts val="4655"/>
              </a:lnSpc>
              <a:spcBef>
                <a:spcPct val="0"/>
              </a:spcBef>
            </a:pPr>
          </a:p>
        </p:txBody>
      </p:sp>
      <p:sp>
        <p:nvSpPr>
          <p:cNvPr name="Freeform 5" id="5"/>
          <p:cNvSpPr/>
          <p:nvPr/>
        </p:nvSpPr>
        <p:spPr>
          <a:xfrm flipH="false" flipV="false" rot="638417">
            <a:off x="7279600" y="7184611"/>
            <a:ext cx="5731664" cy="6204778"/>
          </a:xfrm>
          <a:custGeom>
            <a:avLst/>
            <a:gdLst/>
            <a:ahLst/>
            <a:cxnLst/>
            <a:rect r="r" b="b" t="t" l="l"/>
            <a:pathLst>
              <a:path h="6204778" w="5731664">
                <a:moveTo>
                  <a:pt x="0" y="0"/>
                </a:moveTo>
                <a:lnTo>
                  <a:pt x="5731664" y="0"/>
                </a:lnTo>
                <a:lnTo>
                  <a:pt x="5731664" y="6204778"/>
                </a:lnTo>
                <a:lnTo>
                  <a:pt x="0" y="6204778"/>
                </a:lnTo>
                <a:lnTo>
                  <a:pt x="0" y="0"/>
                </a:lnTo>
                <a:close/>
              </a:path>
            </a:pathLst>
          </a:custGeom>
          <a:blipFill>
            <a:blip r:embed="rId3"/>
            <a:stretch>
              <a:fillRect l="0" t="0" r="0" b="0"/>
            </a:stretch>
          </a:blipFill>
        </p:spPr>
      </p:sp>
      <p:sp>
        <p:nvSpPr>
          <p:cNvPr name="Freeform 6" id="6"/>
          <p:cNvSpPr/>
          <p:nvPr/>
        </p:nvSpPr>
        <p:spPr>
          <a:xfrm flipH="false" flipV="false" rot="-1968874">
            <a:off x="14981820" y="1305203"/>
            <a:ext cx="2143915" cy="1124216"/>
          </a:xfrm>
          <a:custGeom>
            <a:avLst/>
            <a:gdLst/>
            <a:ahLst/>
            <a:cxnLst/>
            <a:rect r="r" b="b" t="t" l="l"/>
            <a:pathLst>
              <a:path h="1124216" w="2143915">
                <a:moveTo>
                  <a:pt x="0" y="0"/>
                </a:moveTo>
                <a:lnTo>
                  <a:pt x="2143915" y="0"/>
                </a:lnTo>
                <a:lnTo>
                  <a:pt x="2143915" y="1124216"/>
                </a:lnTo>
                <a:lnTo>
                  <a:pt x="0" y="1124216"/>
                </a:lnTo>
                <a:lnTo>
                  <a:pt x="0" y="0"/>
                </a:lnTo>
                <a:close/>
              </a:path>
            </a:pathLst>
          </a:custGeom>
          <a:blipFill>
            <a:blip r:embed="rId4"/>
            <a:stretch>
              <a:fillRect l="0" t="0" r="0" b="0"/>
            </a:stretch>
          </a:blipFill>
        </p:spPr>
      </p:sp>
      <p:sp>
        <p:nvSpPr>
          <p:cNvPr name="Freeform 7" id="7"/>
          <p:cNvSpPr/>
          <p:nvPr/>
        </p:nvSpPr>
        <p:spPr>
          <a:xfrm flipH="false" flipV="false" rot="0">
            <a:off x="17193338" y="1028700"/>
            <a:ext cx="1094662" cy="2178431"/>
          </a:xfrm>
          <a:custGeom>
            <a:avLst/>
            <a:gdLst/>
            <a:ahLst/>
            <a:cxnLst/>
            <a:rect r="r" b="b" t="t" l="l"/>
            <a:pathLst>
              <a:path h="2178431" w="1094662">
                <a:moveTo>
                  <a:pt x="0" y="0"/>
                </a:moveTo>
                <a:lnTo>
                  <a:pt x="1094662" y="0"/>
                </a:lnTo>
                <a:lnTo>
                  <a:pt x="1094662" y="2178431"/>
                </a:lnTo>
                <a:lnTo>
                  <a:pt x="0" y="2178431"/>
                </a:lnTo>
                <a:lnTo>
                  <a:pt x="0" y="0"/>
                </a:lnTo>
                <a:close/>
              </a:path>
            </a:pathLst>
          </a:custGeom>
          <a:blipFill>
            <a:blip r:embed="rId5"/>
            <a:stretch>
              <a:fillRect l="0" t="0" r="0" b="0"/>
            </a:stretch>
          </a:blipFill>
        </p:spPr>
      </p:sp>
      <p:sp>
        <p:nvSpPr>
          <p:cNvPr name="TextBox 8" id="8"/>
          <p:cNvSpPr txBox="true"/>
          <p:nvPr/>
        </p:nvSpPr>
        <p:spPr>
          <a:xfrm rot="0">
            <a:off x="2924997" y="2074503"/>
            <a:ext cx="6475121" cy="1454149"/>
          </a:xfrm>
          <a:prstGeom prst="rect">
            <a:avLst/>
          </a:prstGeom>
        </p:spPr>
        <p:txBody>
          <a:bodyPr anchor="t" rtlCol="false" tIns="0" lIns="0" bIns="0" rIns="0">
            <a:spAutoFit/>
          </a:bodyPr>
          <a:lstStyle/>
          <a:p>
            <a:pPr algn="l">
              <a:lnSpc>
                <a:spcPts val="11200"/>
              </a:lnSpc>
            </a:pPr>
            <a:r>
              <a:rPr lang="en-US" sz="8000" b="true">
                <a:solidFill>
                  <a:srgbClr val="0B5304"/>
                </a:solidFill>
                <a:latin typeface="Poppins Bold"/>
                <a:ea typeface="Poppins Bold"/>
                <a:cs typeface="Poppins Bold"/>
                <a:sym typeface="Poppins Bold"/>
              </a:rPr>
              <a:t>CLIMATE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57" r="0" b="-9057"/>
            </a:stretch>
          </a:blipFill>
        </p:spPr>
      </p:sp>
      <p:grpSp>
        <p:nvGrpSpPr>
          <p:cNvPr name="Group 3" id="3"/>
          <p:cNvGrpSpPr/>
          <p:nvPr/>
        </p:nvGrpSpPr>
        <p:grpSpPr>
          <a:xfrm rot="0">
            <a:off x="-254197" y="2291678"/>
            <a:ext cx="8596271" cy="6815410"/>
            <a:chOff x="0" y="0"/>
            <a:chExt cx="2264039" cy="1795005"/>
          </a:xfrm>
        </p:grpSpPr>
        <p:sp>
          <p:nvSpPr>
            <p:cNvPr name="Freeform 4" id="4"/>
            <p:cNvSpPr/>
            <p:nvPr/>
          </p:nvSpPr>
          <p:spPr>
            <a:xfrm flipH="false" flipV="false" rot="0">
              <a:off x="0" y="0"/>
              <a:ext cx="2264039" cy="1795005"/>
            </a:xfrm>
            <a:custGeom>
              <a:avLst/>
              <a:gdLst/>
              <a:ahLst/>
              <a:cxnLst/>
              <a:rect r="r" b="b" t="t" l="l"/>
              <a:pathLst>
                <a:path h="1795005" w="2264039">
                  <a:moveTo>
                    <a:pt x="0" y="0"/>
                  </a:moveTo>
                  <a:lnTo>
                    <a:pt x="2264039" y="0"/>
                  </a:lnTo>
                  <a:lnTo>
                    <a:pt x="2264039" y="1795005"/>
                  </a:lnTo>
                  <a:lnTo>
                    <a:pt x="0" y="1795005"/>
                  </a:lnTo>
                  <a:close/>
                </a:path>
              </a:pathLst>
            </a:custGeom>
            <a:solidFill>
              <a:srgbClr val="FFEEBF">
                <a:alpha val="61961"/>
              </a:srgbClr>
            </a:solidFill>
          </p:spPr>
        </p:sp>
        <p:sp>
          <p:nvSpPr>
            <p:cNvPr name="TextBox 5" id="5"/>
            <p:cNvSpPr txBox="true"/>
            <p:nvPr/>
          </p:nvSpPr>
          <p:spPr>
            <a:xfrm>
              <a:off x="0" y="-38100"/>
              <a:ext cx="2264039" cy="1833105"/>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1702889" y="187518"/>
            <a:ext cx="6585111" cy="4611419"/>
            <a:chOff x="0" y="0"/>
            <a:chExt cx="1160679" cy="812800"/>
          </a:xfrm>
        </p:grpSpPr>
        <p:sp>
          <p:nvSpPr>
            <p:cNvPr name="Freeform 7" id="7"/>
            <p:cNvSpPr/>
            <p:nvPr/>
          </p:nvSpPr>
          <p:spPr>
            <a:xfrm flipH="false" flipV="false" rot="0">
              <a:off x="0" y="0"/>
              <a:ext cx="1160679" cy="812800"/>
            </a:xfrm>
            <a:custGeom>
              <a:avLst/>
              <a:gdLst/>
              <a:ahLst/>
              <a:cxnLst/>
              <a:rect r="r" b="b" t="t" l="l"/>
              <a:pathLst>
                <a:path h="812800" w="1160679">
                  <a:moveTo>
                    <a:pt x="101108" y="0"/>
                  </a:moveTo>
                  <a:lnTo>
                    <a:pt x="1059572" y="0"/>
                  </a:lnTo>
                  <a:cubicBezTo>
                    <a:pt x="1086387" y="0"/>
                    <a:pt x="1112104" y="10652"/>
                    <a:pt x="1131065" y="29614"/>
                  </a:cubicBezTo>
                  <a:cubicBezTo>
                    <a:pt x="1150027" y="48575"/>
                    <a:pt x="1160679" y="74292"/>
                    <a:pt x="1160679" y="101108"/>
                  </a:cubicBezTo>
                  <a:lnTo>
                    <a:pt x="1160679" y="711692"/>
                  </a:lnTo>
                  <a:cubicBezTo>
                    <a:pt x="1160679" y="767533"/>
                    <a:pt x="1115412" y="812800"/>
                    <a:pt x="1059572" y="812800"/>
                  </a:cubicBezTo>
                  <a:lnTo>
                    <a:pt x="101108" y="812800"/>
                  </a:lnTo>
                  <a:cubicBezTo>
                    <a:pt x="45267" y="812800"/>
                    <a:pt x="0" y="767533"/>
                    <a:pt x="0" y="711692"/>
                  </a:cubicBezTo>
                  <a:lnTo>
                    <a:pt x="0" y="101108"/>
                  </a:lnTo>
                  <a:cubicBezTo>
                    <a:pt x="0" y="45267"/>
                    <a:pt x="45267" y="0"/>
                    <a:pt x="101108" y="0"/>
                  </a:cubicBezTo>
                  <a:close/>
                </a:path>
              </a:pathLst>
            </a:custGeom>
            <a:blipFill>
              <a:blip r:embed="rId3"/>
              <a:stretch>
                <a:fillRect l="-2473" t="0" r="-2473" b="0"/>
              </a:stretch>
            </a:blipFill>
            <a:ln w="161925" cap="rnd">
              <a:solidFill>
                <a:srgbClr val="487307"/>
              </a:solidFill>
              <a:prstDash val="solid"/>
              <a:round/>
            </a:ln>
          </p:spPr>
        </p:sp>
      </p:grpSp>
      <p:sp>
        <p:nvSpPr>
          <p:cNvPr name="TextBox 8" id="8"/>
          <p:cNvSpPr txBox="true"/>
          <p:nvPr/>
        </p:nvSpPr>
        <p:spPr>
          <a:xfrm rot="0">
            <a:off x="16875392" y="8772777"/>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487307"/>
                </a:solidFill>
                <a:latin typeface="Garet Bold"/>
                <a:ea typeface="Garet Bold"/>
                <a:cs typeface="Garet Bold"/>
                <a:sym typeface="Garet Bold"/>
              </a:rPr>
              <a:t>08</a:t>
            </a:r>
          </a:p>
        </p:txBody>
      </p:sp>
      <p:grpSp>
        <p:nvGrpSpPr>
          <p:cNvPr name="Group 9" id="9"/>
          <p:cNvGrpSpPr/>
          <p:nvPr/>
        </p:nvGrpSpPr>
        <p:grpSpPr>
          <a:xfrm rot="0">
            <a:off x="11702889" y="5143500"/>
            <a:ext cx="6585111" cy="4611419"/>
            <a:chOff x="0" y="0"/>
            <a:chExt cx="1160679" cy="812800"/>
          </a:xfrm>
        </p:grpSpPr>
        <p:sp>
          <p:nvSpPr>
            <p:cNvPr name="Freeform 10" id="10"/>
            <p:cNvSpPr/>
            <p:nvPr/>
          </p:nvSpPr>
          <p:spPr>
            <a:xfrm flipH="false" flipV="false" rot="0">
              <a:off x="0" y="0"/>
              <a:ext cx="1160679" cy="812800"/>
            </a:xfrm>
            <a:custGeom>
              <a:avLst/>
              <a:gdLst/>
              <a:ahLst/>
              <a:cxnLst/>
              <a:rect r="r" b="b" t="t" l="l"/>
              <a:pathLst>
                <a:path h="812800" w="1160679">
                  <a:moveTo>
                    <a:pt x="101108" y="0"/>
                  </a:moveTo>
                  <a:lnTo>
                    <a:pt x="1059572" y="0"/>
                  </a:lnTo>
                  <a:cubicBezTo>
                    <a:pt x="1086387" y="0"/>
                    <a:pt x="1112104" y="10652"/>
                    <a:pt x="1131065" y="29614"/>
                  </a:cubicBezTo>
                  <a:cubicBezTo>
                    <a:pt x="1150027" y="48575"/>
                    <a:pt x="1160679" y="74292"/>
                    <a:pt x="1160679" y="101108"/>
                  </a:cubicBezTo>
                  <a:lnTo>
                    <a:pt x="1160679" y="711692"/>
                  </a:lnTo>
                  <a:cubicBezTo>
                    <a:pt x="1160679" y="767533"/>
                    <a:pt x="1115412" y="812800"/>
                    <a:pt x="1059572" y="812800"/>
                  </a:cubicBezTo>
                  <a:lnTo>
                    <a:pt x="101108" y="812800"/>
                  </a:lnTo>
                  <a:cubicBezTo>
                    <a:pt x="45267" y="812800"/>
                    <a:pt x="0" y="767533"/>
                    <a:pt x="0" y="711692"/>
                  </a:cubicBezTo>
                  <a:lnTo>
                    <a:pt x="0" y="101108"/>
                  </a:lnTo>
                  <a:cubicBezTo>
                    <a:pt x="0" y="45267"/>
                    <a:pt x="45267" y="0"/>
                    <a:pt x="101108" y="0"/>
                  </a:cubicBezTo>
                  <a:close/>
                </a:path>
              </a:pathLst>
            </a:custGeom>
            <a:blipFill>
              <a:blip r:embed="rId4"/>
              <a:stretch>
                <a:fillRect l="-2603" t="0" r="-2603" b="0"/>
              </a:stretch>
            </a:blipFill>
            <a:ln w="161925" cap="rnd">
              <a:solidFill>
                <a:srgbClr val="487307"/>
              </a:solidFill>
              <a:prstDash val="solid"/>
              <a:round/>
            </a:ln>
          </p:spPr>
        </p:sp>
      </p:grpSp>
      <p:sp>
        <p:nvSpPr>
          <p:cNvPr name="TextBox 11" id="11"/>
          <p:cNvSpPr txBox="true"/>
          <p:nvPr/>
        </p:nvSpPr>
        <p:spPr>
          <a:xfrm rot="0">
            <a:off x="350575" y="209550"/>
            <a:ext cx="9784265" cy="2082128"/>
          </a:xfrm>
          <a:prstGeom prst="rect">
            <a:avLst/>
          </a:prstGeom>
        </p:spPr>
        <p:txBody>
          <a:bodyPr anchor="t" rtlCol="false" tIns="0" lIns="0" bIns="0" rIns="0">
            <a:spAutoFit/>
          </a:bodyPr>
          <a:lstStyle/>
          <a:p>
            <a:pPr algn="l">
              <a:lnSpc>
                <a:spcPts val="7904"/>
              </a:lnSpc>
            </a:pPr>
            <a:r>
              <a:rPr lang="en-US" sz="8498" b="true">
                <a:solidFill>
                  <a:srgbClr val="403B27"/>
                </a:solidFill>
                <a:latin typeface="Garet Bold"/>
                <a:ea typeface="Garet Bold"/>
                <a:cs typeface="Garet Bold"/>
                <a:sym typeface="Garet Bold"/>
              </a:rPr>
              <a:t>Attractions near the site</a:t>
            </a:r>
          </a:p>
        </p:txBody>
      </p:sp>
      <p:sp>
        <p:nvSpPr>
          <p:cNvPr name="TextBox 12" id="12"/>
          <p:cNvSpPr txBox="true"/>
          <p:nvPr/>
        </p:nvSpPr>
        <p:spPr>
          <a:xfrm rot="0">
            <a:off x="350575" y="2407503"/>
            <a:ext cx="8293885" cy="7211954"/>
          </a:xfrm>
          <a:prstGeom prst="rect">
            <a:avLst/>
          </a:prstGeom>
        </p:spPr>
        <p:txBody>
          <a:bodyPr anchor="t" rtlCol="false" tIns="0" lIns="0" bIns="0" rIns="0">
            <a:spAutoFit/>
          </a:bodyPr>
          <a:lstStyle/>
          <a:p>
            <a:pPr algn="l">
              <a:lnSpc>
                <a:spcPts val="4115"/>
              </a:lnSpc>
            </a:pPr>
            <a:r>
              <a:rPr lang="en-US" sz="2939" b="true">
                <a:solidFill>
                  <a:srgbClr val="0B5304"/>
                </a:solidFill>
                <a:latin typeface="Poppins Bold"/>
                <a:ea typeface="Poppins Bold"/>
                <a:cs typeface="Poppins Bold"/>
                <a:sym typeface="Poppins Bold"/>
              </a:rPr>
              <a:t>Majuli</a:t>
            </a:r>
            <a:r>
              <a:rPr lang="en-US" sz="2939">
                <a:solidFill>
                  <a:srgbClr val="0B5304"/>
                </a:solidFill>
                <a:latin typeface="Poppins"/>
                <a:ea typeface="Poppins"/>
                <a:cs typeface="Poppins"/>
                <a:sym typeface="Poppins"/>
              </a:rPr>
              <a:t>, the world’s largest river island in the </a:t>
            </a:r>
            <a:r>
              <a:rPr lang="en-US" sz="2939" b="true">
                <a:solidFill>
                  <a:srgbClr val="0B5304"/>
                </a:solidFill>
                <a:latin typeface="Poppins Bold"/>
                <a:ea typeface="Poppins Bold"/>
                <a:cs typeface="Poppins Bold"/>
                <a:sym typeface="Poppins Bold"/>
              </a:rPr>
              <a:t>Brahmaputra River, and Sivasagar, formerly known as Rangpur,</a:t>
            </a:r>
            <a:r>
              <a:rPr lang="en-US" sz="2939">
                <a:solidFill>
                  <a:srgbClr val="0B5304"/>
                </a:solidFill>
                <a:latin typeface="Poppins"/>
                <a:ea typeface="Poppins"/>
                <a:cs typeface="Poppins"/>
                <a:sym typeface="Poppins"/>
              </a:rPr>
              <a:t> is a historic town in Assam, famous for being the capital of the Ahom Kingdom (13th–19th century) are 140 Km. from the Kaziranga National Park. </a:t>
            </a:r>
          </a:p>
          <a:p>
            <a:pPr algn="l">
              <a:lnSpc>
                <a:spcPts val="4115"/>
              </a:lnSpc>
            </a:pPr>
          </a:p>
          <a:p>
            <a:pPr algn="l">
              <a:lnSpc>
                <a:spcPts val="4115"/>
              </a:lnSpc>
            </a:pPr>
            <a:r>
              <a:rPr lang="en-US" sz="2939">
                <a:solidFill>
                  <a:srgbClr val="0B5304"/>
                </a:solidFill>
                <a:latin typeface="Poppins"/>
                <a:ea typeface="Poppins"/>
                <a:cs typeface="Poppins"/>
                <a:sym typeface="Poppins"/>
              </a:rPr>
              <a:t>The region around Kaziranga National Park in Assam is home to</a:t>
            </a:r>
            <a:r>
              <a:rPr lang="en-US" sz="2939" b="true">
                <a:solidFill>
                  <a:srgbClr val="0B5304"/>
                </a:solidFill>
                <a:latin typeface="Poppins Bold"/>
                <a:ea typeface="Poppins Bold"/>
                <a:cs typeface="Poppins Bold"/>
                <a:sym typeface="Poppins Bold"/>
              </a:rPr>
              <a:t> several lush tea gardens</a:t>
            </a:r>
            <a:r>
              <a:rPr lang="en-US" sz="2939">
                <a:solidFill>
                  <a:srgbClr val="0B5304"/>
                </a:solidFill>
                <a:latin typeface="Poppins"/>
                <a:ea typeface="Poppins"/>
                <a:cs typeface="Poppins"/>
                <a:sym typeface="Poppins"/>
              </a:rPr>
              <a:t>, contributing to the state’s reputation as the largest tea-producing region in India. </a:t>
            </a:r>
          </a:p>
          <a:p>
            <a:pPr algn="l">
              <a:lnSpc>
                <a:spcPts val="4115"/>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781480" y="2451548"/>
            <a:ext cx="8315842" cy="1886685"/>
            <a:chOff x="0" y="0"/>
            <a:chExt cx="2472317" cy="560915"/>
          </a:xfrm>
        </p:grpSpPr>
        <p:sp>
          <p:nvSpPr>
            <p:cNvPr name="Freeform 3" id="3"/>
            <p:cNvSpPr/>
            <p:nvPr/>
          </p:nvSpPr>
          <p:spPr>
            <a:xfrm flipH="false" flipV="false" rot="0">
              <a:off x="0" y="0"/>
              <a:ext cx="2472317" cy="560915"/>
            </a:xfrm>
            <a:custGeom>
              <a:avLst/>
              <a:gdLst/>
              <a:ahLst/>
              <a:cxnLst/>
              <a:rect r="r" b="b" t="t" l="l"/>
              <a:pathLst>
                <a:path h="560915" w="2472317">
                  <a:moveTo>
                    <a:pt x="0" y="0"/>
                  </a:moveTo>
                  <a:lnTo>
                    <a:pt x="2472317" y="0"/>
                  </a:lnTo>
                  <a:lnTo>
                    <a:pt x="2472317" y="560915"/>
                  </a:lnTo>
                  <a:lnTo>
                    <a:pt x="0" y="560915"/>
                  </a:lnTo>
                  <a:close/>
                </a:path>
              </a:pathLst>
            </a:custGeom>
            <a:solidFill>
              <a:srgbClr val="000000">
                <a:alpha val="0"/>
              </a:srgbClr>
            </a:solidFill>
            <a:ln w="28575" cap="sq">
              <a:solidFill>
                <a:srgbClr val="F7F7F0"/>
              </a:solidFill>
              <a:prstDash val="solid"/>
              <a:miter/>
            </a:ln>
          </p:spPr>
        </p:sp>
        <p:sp>
          <p:nvSpPr>
            <p:cNvPr name="TextBox 4" id="4"/>
            <p:cNvSpPr txBox="true"/>
            <p:nvPr/>
          </p:nvSpPr>
          <p:spPr>
            <a:xfrm>
              <a:off x="0" y="-38100"/>
              <a:ext cx="2472317" cy="599015"/>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78" r="0" b="-9178"/>
            </a:stretch>
          </a:blipFill>
        </p:spPr>
      </p:sp>
      <p:sp>
        <p:nvSpPr>
          <p:cNvPr name="TextBox 6" id="6"/>
          <p:cNvSpPr txBox="true"/>
          <p:nvPr/>
        </p:nvSpPr>
        <p:spPr>
          <a:xfrm rot="0">
            <a:off x="2290806" y="2991237"/>
            <a:ext cx="9253880" cy="1562416"/>
          </a:xfrm>
          <a:prstGeom prst="rect">
            <a:avLst/>
          </a:prstGeom>
        </p:spPr>
        <p:txBody>
          <a:bodyPr anchor="t" rtlCol="false" tIns="0" lIns="0" bIns="0" rIns="0">
            <a:spAutoFit/>
          </a:bodyPr>
          <a:lstStyle/>
          <a:p>
            <a:pPr algn="ctr">
              <a:lnSpc>
                <a:spcPts val="10341"/>
              </a:lnSpc>
            </a:pPr>
            <a:r>
              <a:rPr lang="en-US" b="true" sz="11120">
                <a:solidFill>
                  <a:srgbClr val="0B5304"/>
                </a:solidFill>
                <a:latin typeface="Codec Pro Bold"/>
                <a:ea typeface="Codec Pro Bold"/>
                <a:cs typeface="Codec Pro Bold"/>
                <a:sym typeface="Codec Pro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39064" y="4887573"/>
            <a:ext cx="18966128" cy="6942477"/>
            <a:chOff x="0" y="0"/>
            <a:chExt cx="4995194" cy="1828471"/>
          </a:xfrm>
        </p:grpSpPr>
        <p:sp>
          <p:nvSpPr>
            <p:cNvPr name="Freeform 3" id="3"/>
            <p:cNvSpPr/>
            <p:nvPr/>
          </p:nvSpPr>
          <p:spPr>
            <a:xfrm flipH="false" flipV="false" rot="0">
              <a:off x="0" y="0"/>
              <a:ext cx="4995194" cy="1828471"/>
            </a:xfrm>
            <a:custGeom>
              <a:avLst/>
              <a:gdLst/>
              <a:ahLst/>
              <a:cxnLst/>
              <a:rect r="r" b="b" t="t" l="l"/>
              <a:pathLst>
                <a:path h="1828471" w="4995194">
                  <a:moveTo>
                    <a:pt x="0" y="0"/>
                  </a:moveTo>
                  <a:lnTo>
                    <a:pt x="4995194" y="0"/>
                  </a:lnTo>
                  <a:lnTo>
                    <a:pt x="4995194" y="1828471"/>
                  </a:lnTo>
                  <a:lnTo>
                    <a:pt x="0" y="1828471"/>
                  </a:lnTo>
                  <a:close/>
                </a:path>
              </a:pathLst>
            </a:custGeom>
            <a:solidFill>
              <a:srgbClr val="FFEEBF">
                <a:alpha val="26667"/>
              </a:srgbClr>
            </a:solidFill>
          </p:spPr>
        </p:sp>
        <p:sp>
          <p:nvSpPr>
            <p:cNvPr name="TextBox 4" id="4"/>
            <p:cNvSpPr txBox="true"/>
            <p:nvPr/>
          </p:nvSpPr>
          <p:spPr>
            <a:xfrm>
              <a:off x="0" y="-38100"/>
              <a:ext cx="4995194" cy="186657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57787" y="145035"/>
            <a:ext cx="6524547" cy="4714750"/>
            <a:chOff x="0" y="0"/>
            <a:chExt cx="1090765" cy="788205"/>
          </a:xfrm>
        </p:grpSpPr>
        <p:sp>
          <p:nvSpPr>
            <p:cNvPr name="Freeform 6" id="6"/>
            <p:cNvSpPr/>
            <p:nvPr/>
          </p:nvSpPr>
          <p:spPr>
            <a:xfrm flipH="false" flipV="false" rot="0">
              <a:off x="0" y="0"/>
              <a:ext cx="1090765" cy="788205"/>
            </a:xfrm>
            <a:custGeom>
              <a:avLst/>
              <a:gdLst/>
              <a:ahLst/>
              <a:cxnLst/>
              <a:rect r="r" b="b" t="t" l="l"/>
              <a:pathLst>
                <a:path h="788205" w="1090765">
                  <a:moveTo>
                    <a:pt x="41530" y="0"/>
                  </a:moveTo>
                  <a:lnTo>
                    <a:pt x="1049234" y="0"/>
                  </a:lnTo>
                  <a:cubicBezTo>
                    <a:pt x="1072171" y="0"/>
                    <a:pt x="1090765" y="18594"/>
                    <a:pt x="1090765" y="41530"/>
                  </a:cubicBezTo>
                  <a:lnTo>
                    <a:pt x="1090765" y="746675"/>
                  </a:lnTo>
                  <a:cubicBezTo>
                    <a:pt x="1090765" y="769611"/>
                    <a:pt x="1072171" y="788205"/>
                    <a:pt x="1049234" y="788205"/>
                  </a:cubicBezTo>
                  <a:lnTo>
                    <a:pt x="41530" y="788205"/>
                  </a:lnTo>
                  <a:cubicBezTo>
                    <a:pt x="18594" y="788205"/>
                    <a:pt x="0" y="769611"/>
                    <a:pt x="0" y="746675"/>
                  </a:cubicBezTo>
                  <a:lnTo>
                    <a:pt x="0" y="41530"/>
                  </a:lnTo>
                  <a:cubicBezTo>
                    <a:pt x="0" y="18594"/>
                    <a:pt x="18594" y="0"/>
                    <a:pt x="41530" y="0"/>
                  </a:cubicBezTo>
                  <a:close/>
                </a:path>
              </a:pathLst>
            </a:custGeom>
            <a:blipFill>
              <a:blip r:embed="rId2"/>
              <a:stretch>
                <a:fillRect l="-4295" t="0" r="-4295" b="0"/>
              </a:stretch>
            </a:blipFill>
            <a:ln w="57150" cap="rnd">
              <a:solidFill>
                <a:srgbClr val="487307"/>
              </a:solidFill>
              <a:prstDash val="solid"/>
              <a:round/>
            </a:ln>
          </p:spPr>
        </p:sp>
      </p:grpSp>
      <p:sp>
        <p:nvSpPr>
          <p:cNvPr name="Freeform 7" id="7"/>
          <p:cNvSpPr/>
          <p:nvPr/>
        </p:nvSpPr>
        <p:spPr>
          <a:xfrm flipH="false" flipV="false" rot="0">
            <a:off x="15708358" y="922869"/>
            <a:ext cx="307387" cy="589070"/>
          </a:xfrm>
          <a:custGeom>
            <a:avLst/>
            <a:gdLst/>
            <a:ahLst/>
            <a:cxnLst/>
            <a:rect r="r" b="b" t="t" l="l"/>
            <a:pathLst>
              <a:path h="589070" w="307387">
                <a:moveTo>
                  <a:pt x="0" y="0"/>
                </a:moveTo>
                <a:lnTo>
                  <a:pt x="307387" y="0"/>
                </a:lnTo>
                <a:lnTo>
                  <a:pt x="307387" y="589070"/>
                </a:lnTo>
                <a:lnTo>
                  <a:pt x="0" y="5890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457787" y="5309722"/>
            <a:ext cx="6524547" cy="4714750"/>
            <a:chOff x="0" y="0"/>
            <a:chExt cx="1090765" cy="788205"/>
          </a:xfrm>
        </p:grpSpPr>
        <p:sp>
          <p:nvSpPr>
            <p:cNvPr name="Freeform 9" id="9"/>
            <p:cNvSpPr/>
            <p:nvPr/>
          </p:nvSpPr>
          <p:spPr>
            <a:xfrm flipH="false" flipV="false" rot="0">
              <a:off x="0" y="0"/>
              <a:ext cx="1090765" cy="788205"/>
            </a:xfrm>
            <a:custGeom>
              <a:avLst/>
              <a:gdLst/>
              <a:ahLst/>
              <a:cxnLst/>
              <a:rect r="r" b="b" t="t" l="l"/>
              <a:pathLst>
                <a:path h="788205" w="1090765">
                  <a:moveTo>
                    <a:pt x="41530" y="0"/>
                  </a:moveTo>
                  <a:lnTo>
                    <a:pt x="1049234" y="0"/>
                  </a:lnTo>
                  <a:cubicBezTo>
                    <a:pt x="1072171" y="0"/>
                    <a:pt x="1090765" y="18594"/>
                    <a:pt x="1090765" y="41530"/>
                  </a:cubicBezTo>
                  <a:lnTo>
                    <a:pt x="1090765" y="746675"/>
                  </a:lnTo>
                  <a:cubicBezTo>
                    <a:pt x="1090765" y="769611"/>
                    <a:pt x="1072171" y="788205"/>
                    <a:pt x="1049234" y="788205"/>
                  </a:cubicBezTo>
                  <a:lnTo>
                    <a:pt x="41530" y="788205"/>
                  </a:lnTo>
                  <a:cubicBezTo>
                    <a:pt x="18594" y="788205"/>
                    <a:pt x="0" y="769611"/>
                    <a:pt x="0" y="746675"/>
                  </a:cubicBezTo>
                  <a:lnTo>
                    <a:pt x="0" y="41530"/>
                  </a:lnTo>
                  <a:cubicBezTo>
                    <a:pt x="0" y="18594"/>
                    <a:pt x="18594" y="0"/>
                    <a:pt x="41530" y="0"/>
                  </a:cubicBezTo>
                  <a:close/>
                </a:path>
              </a:pathLst>
            </a:custGeom>
            <a:blipFill>
              <a:blip r:embed="rId5"/>
              <a:stretch>
                <a:fillRect l="-9661" t="-5520" r="-13503" b="-4182"/>
              </a:stretch>
            </a:blipFill>
            <a:ln w="57150" cap="rnd">
              <a:solidFill>
                <a:srgbClr val="487307"/>
              </a:solidFill>
              <a:prstDash val="solid"/>
              <a:round/>
            </a:ln>
          </p:spPr>
        </p:sp>
      </p:grpSp>
      <p:sp>
        <p:nvSpPr>
          <p:cNvPr name="Freeform 10" id="10"/>
          <p:cNvSpPr/>
          <p:nvPr/>
        </p:nvSpPr>
        <p:spPr>
          <a:xfrm flipH="false" flipV="false" rot="0">
            <a:off x="9564146" y="5309722"/>
            <a:ext cx="465994" cy="345683"/>
          </a:xfrm>
          <a:custGeom>
            <a:avLst/>
            <a:gdLst/>
            <a:ahLst/>
            <a:cxnLst/>
            <a:rect r="r" b="b" t="t" l="l"/>
            <a:pathLst>
              <a:path h="345683" w="465994">
                <a:moveTo>
                  <a:pt x="0" y="0"/>
                </a:moveTo>
                <a:lnTo>
                  <a:pt x="465994" y="0"/>
                </a:lnTo>
                <a:lnTo>
                  <a:pt x="465994" y="345683"/>
                </a:lnTo>
                <a:lnTo>
                  <a:pt x="0" y="3456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8456832" y="811994"/>
            <a:ext cx="7372662" cy="1082003"/>
          </a:xfrm>
          <a:prstGeom prst="rect">
            <a:avLst/>
          </a:prstGeom>
        </p:spPr>
        <p:txBody>
          <a:bodyPr anchor="t" rtlCol="false" tIns="0" lIns="0" bIns="0" rIns="0">
            <a:spAutoFit/>
          </a:bodyPr>
          <a:lstStyle/>
          <a:p>
            <a:pPr algn="l">
              <a:lnSpc>
                <a:spcPts val="7904"/>
              </a:lnSpc>
            </a:pPr>
            <a:r>
              <a:rPr lang="en-US" sz="8498" b="true">
                <a:solidFill>
                  <a:srgbClr val="70821F"/>
                </a:solidFill>
                <a:latin typeface="Garet Bold"/>
                <a:ea typeface="Garet Bold"/>
                <a:cs typeface="Garet Bold"/>
                <a:sym typeface="Garet Bold"/>
              </a:rPr>
              <a:t>Introduction</a:t>
            </a:r>
          </a:p>
        </p:txBody>
      </p:sp>
      <p:sp>
        <p:nvSpPr>
          <p:cNvPr name="TextBox 12" id="12"/>
          <p:cNvSpPr txBox="true"/>
          <p:nvPr/>
        </p:nvSpPr>
        <p:spPr>
          <a:xfrm rot="0">
            <a:off x="689972" y="913910"/>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487307"/>
                </a:solidFill>
                <a:latin typeface="Garet Bold"/>
                <a:ea typeface="Garet Bold"/>
                <a:cs typeface="Garet Bold"/>
                <a:sym typeface="Garet Bold"/>
              </a:rPr>
              <a:t>02</a:t>
            </a:r>
          </a:p>
        </p:txBody>
      </p:sp>
      <p:sp>
        <p:nvSpPr>
          <p:cNvPr name="TextBox 13" id="13"/>
          <p:cNvSpPr txBox="true"/>
          <p:nvPr/>
        </p:nvSpPr>
        <p:spPr>
          <a:xfrm rot="0">
            <a:off x="8220469" y="2071184"/>
            <a:ext cx="9831168" cy="7766304"/>
          </a:xfrm>
          <a:prstGeom prst="rect">
            <a:avLst/>
          </a:prstGeom>
        </p:spPr>
        <p:txBody>
          <a:bodyPr anchor="t" rtlCol="false" tIns="0" lIns="0" bIns="0" rIns="0">
            <a:spAutoFit/>
          </a:bodyPr>
          <a:lstStyle/>
          <a:p>
            <a:pPr algn="l">
              <a:lnSpc>
                <a:spcPts val="5586"/>
              </a:lnSpc>
            </a:pPr>
            <a:r>
              <a:rPr lang="en-US" sz="3990" b="true">
                <a:solidFill>
                  <a:srgbClr val="487307"/>
                </a:solidFill>
                <a:latin typeface="Poppins Bold"/>
                <a:ea typeface="Poppins Bold"/>
                <a:cs typeface="Poppins Bold"/>
                <a:sym typeface="Poppins Bold"/>
              </a:rPr>
              <a:t>India </a:t>
            </a:r>
            <a:r>
              <a:rPr lang="en-US" sz="3990">
                <a:solidFill>
                  <a:srgbClr val="487307"/>
                </a:solidFill>
                <a:latin typeface="Poppins"/>
                <a:ea typeface="Poppins"/>
                <a:cs typeface="Poppins"/>
                <a:sym typeface="Poppins"/>
              </a:rPr>
              <a:t>is a vast nation in Asia known for its diverse rich </a:t>
            </a:r>
            <a:r>
              <a:rPr lang="en-US" sz="3990" b="true">
                <a:solidFill>
                  <a:srgbClr val="487307"/>
                </a:solidFill>
                <a:latin typeface="Poppins Bold"/>
                <a:ea typeface="Poppins Bold"/>
                <a:cs typeface="Poppins Bold"/>
                <a:sym typeface="Poppins Bold"/>
              </a:rPr>
              <a:t>history, culture, and geography</a:t>
            </a:r>
            <a:r>
              <a:rPr lang="en-US" sz="3990">
                <a:solidFill>
                  <a:srgbClr val="487307"/>
                </a:solidFill>
                <a:latin typeface="Poppins"/>
                <a:ea typeface="Poppins"/>
                <a:cs typeface="Poppins"/>
                <a:sym typeface="Poppins"/>
              </a:rPr>
              <a:t>. It is the seventh-largest country by land area and the most populous nation in the world. India has a varied landscape, including high mountains, fertile plains, plateaus, deserts, and a long coastline. Its vast size and varied topography influence its climate. </a:t>
            </a:r>
          </a:p>
          <a:p>
            <a:pPr algn="l">
              <a:lnSpc>
                <a:spcPts val="5586"/>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grpSp>
        <p:nvGrpSpPr>
          <p:cNvPr name="Group 2" id="2"/>
          <p:cNvGrpSpPr/>
          <p:nvPr/>
        </p:nvGrpSpPr>
        <p:grpSpPr>
          <a:xfrm rot="0">
            <a:off x="-300897" y="8557181"/>
            <a:ext cx="16400573" cy="900434"/>
            <a:chOff x="0" y="0"/>
            <a:chExt cx="4319493" cy="237151"/>
          </a:xfrm>
        </p:grpSpPr>
        <p:sp>
          <p:nvSpPr>
            <p:cNvPr name="Freeform 3" id="3"/>
            <p:cNvSpPr/>
            <p:nvPr/>
          </p:nvSpPr>
          <p:spPr>
            <a:xfrm flipH="false" flipV="false" rot="0">
              <a:off x="0" y="0"/>
              <a:ext cx="4319493" cy="237151"/>
            </a:xfrm>
            <a:custGeom>
              <a:avLst/>
              <a:gdLst/>
              <a:ahLst/>
              <a:cxnLst/>
              <a:rect r="r" b="b" t="t" l="l"/>
              <a:pathLst>
                <a:path h="237151" w="4319493">
                  <a:moveTo>
                    <a:pt x="3304" y="0"/>
                  </a:moveTo>
                  <a:lnTo>
                    <a:pt x="4316188" y="0"/>
                  </a:lnTo>
                  <a:cubicBezTo>
                    <a:pt x="4318013" y="0"/>
                    <a:pt x="4319493" y="1479"/>
                    <a:pt x="4319493" y="3304"/>
                  </a:cubicBezTo>
                  <a:lnTo>
                    <a:pt x="4319493" y="233847"/>
                  </a:lnTo>
                  <a:cubicBezTo>
                    <a:pt x="4319493" y="235672"/>
                    <a:pt x="4318013" y="237151"/>
                    <a:pt x="4316188" y="237151"/>
                  </a:cubicBezTo>
                  <a:lnTo>
                    <a:pt x="3304" y="237151"/>
                  </a:lnTo>
                  <a:cubicBezTo>
                    <a:pt x="1479" y="237151"/>
                    <a:pt x="0" y="235672"/>
                    <a:pt x="0" y="233847"/>
                  </a:cubicBezTo>
                  <a:lnTo>
                    <a:pt x="0" y="3304"/>
                  </a:lnTo>
                  <a:cubicBezTo>
                    <a:pt x="0" y="1479"/>
                    <a:pt x="1479" y="0"/>
                    <a:pt x="3304" y="0"/>
                  </a:cubicBezTo>
                  <a:close/>
                </a:path>
              </a:pathLst>
            </a:custGeom>
            <a:solidFill>
              <a:srgbClr val="B4C273"/>
            </a:solidFill>
            <a:ln cap="sq">
              <a:noFill/>
              <a:prstDash val="solid"/>
              <a:miter/>
            </a:ln>
          </p:spPr>
        </p:sp>
        <p:sp>
          <p:nvSpPr>
            <p:cNvPr name="TextBox 4" id="4"/>
            <p:cNvSpPr txBox="true"/>
            <p:nvPr/>
          </p:nvSpPr>
          <p:spPr>
            <a:xfrm>
              <a:off x="0" y="-38100"/>
              <a:ext cx="4319493" cy="27525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787360" y="-559467"/>
            <a:ext cx="961418" cy="11600565"/>
            <a:chOff x="0" y="0"/>
            <a:chExt cx="253213" cy="3055293"/>
          </a:xfrm>
        </p:grpSpPr>
        <p:sp>
          <p:nvSpPr>
            <p:cNvPr name="Freeform 6" id="6"/>
            <p:cNvSpPr/>
            <p:nvPr/>
          </p:nvSpPr>
          <p:spPr>
            <a:xfrm flipH="false" flipV="false" rot="0">
              <a:off x="0" y="0"/>
              <a:ext cx="253213" cy="3055293"/>
            </a:xfrm>
            <a:custGeom>
              <a:avLst/>
              <a:gdLst/>
              <a:ahLst/>
              <a:cxnLst/>
              <a:rect r="r" b="b" t="t" l="l"/>
              <a:pathLst>
                <a:path h="3055293" w="253213">
                  <a:moveTo>
                    <a:pt x="56368" y="0"/>
                  </a:moveTo>
                  <a:lnTo>
                    <a:pt x="196845" y="0"/>
                  </a:lnTo>
                  <a:cubicBezTo>
                    <a:pt x="227976" y="0"/>
                    <a:pt x="253213" y="25237"/>
                    <a:pt x="253213" y="56368"/>
                  </a:cubicBezTo>
                  <a:lnTo>
                    <a:pt x="253213" y="2998925"/>
                  </a:lnTo>
                  <a:cubicBezTo>
                    <a:pt x="253213" y="3030056"/>
                    <a:pt x="227976" y="3055293"/>
                    <a:pt x="196845" y="3055293"/>
                  </a:cubicBezTo>
                  <a:lnTo>
                    <a:pt x="56368" y="3055293"/>
                  </a:lnTo>
                  <a:cubicBezTo>
                    <a:pt x="25237" y="3055293"/>
                    <a:pt x="0" y="3030056"/>
                    <a:pt x="0" y="2998925"/>
                  </a:cubicBezTo>
                  <a:lnTo>
                    <a:pt x="0" y="56368"/>
                  </a:lnTo>
                  <a:cubicBezTo>
                    <a:pt x="0" y="25237"/>
                    <a:pt x="25237" y="0"/>
                    <a:pt x="56368" y="0"/>
                  </a:cubicBezTo>
                  <a:close/>
                </a:path>
              </a:pathLst>
            </a:custGeom>
            <a:solidFill>
              <a:srgbClr val="EB9837"/>
            </a:solidFill>
            <a:ln cap="sq">
              <a:noFill/>
              <a:prstDash val="solid"/>
              <a:miter/>
            </a:ln>
          </p:spPr>
        </p:sp>
        <p:sp>
          <p:nvSpPr>
            <p:cNvPr name="TextBox 7" id="7"/>
            <p:cNvSpPr txBox="true"/>
            <p:nvPr/>
          </p:nvSpPr>
          <p:spPr>
            <a:xfrm>
              <a:off x="0" y="-38100"/>
              <a:ext cx="253213" cy="3093393"/>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2748778" y="0"/>
            <a:ext cx="5539222" cy="5346529"/>
            <a:chOff x="0" y="0"/>
            <a:chExt cx="972934" cy="939089"/>
          </a:xfrm>
        </p:grpSpPr>
        <p:sp>
          <p:nvSpPr>
            <p:cNvPr name="Freeform 9" id="9"/>
            <p:cNvSpPr/>
            <p:nvPr/>
          </p:nvSpPr>
          <p:spPr>
            <a:xfrm flipH="false" flipV="false" rot="0">
              <a:off x="0" y="0"/>
              <a:ext cx="972934" cy="939089"/>
            </a:xfrm>
            <a:custGeom>
              <a:avLst/>
              <a:gdLst/>
              <a:ahLst/>
              <a:cxnLst/>
              <a:rect r="r" b="b" t="t" l="l"/>
              <a:pathLst>
                <a:path h="939089" w="972934">
                  <a:moveTo>
                    <a:pt x="0" y="0"/>
                  </a:moveTo>
                  <a:lnTo>
                    <a:pt x="972934" y="0"/>
                  </a:lnTo>
                  <a:lnTo>
                    <a:pt x="972934" y="939089"/>
                  </a:lnTo>
                  <a:lnTo>
                    <a:pt x="0" y="939089"/>
                  </a:lnTo>
                  <a:close/>
                </a:path>
              </a:pathLst>
            </a:custGeom>
            <a:blipFill>
              <a:blip r:embed="rId2"/>
              <a:stretch>
                <a:fillRect l="0" t="-1802" r="0" b="-1802"/>
              </a:stretch>
            </a:blipFill>
            <a:ln cap="sq">
              <a:noFill/>
              <a:prstDash val="solid"/>
              <a:miter/>
            </a:ln>
          </p:spPr>
        </p:sp>
      </p:grpSp>
      <p:grpSp>
        <p:nvGrpSpPr>
          <p:cNvPr name="Group 10" id="10"/>
          <p:cNvGrpSpPr/>
          <p:nvPr/>
        </p:nvGrpSpPr>
        <p:grpSpPr>
          <a:xfrm rot="0">
            <a:off x="12748778" y="5346529"/>
            <a:ext cx="5539222" cy="4940471"/>
            <a:chOff x="0" y="0"/>
            <a:chExt cx="972934" cy="867767"/>
          </a:xfrm>
        </p:grpSpPr>
        <p:sp>
          <p:nvSpPr>
            <p:cNvPr name="Freeform 11" id="11"/>
            <p:cNvSpPr/>
            <p:nvPr/>
          </p:nvSpPr>
          <p:spPr>
            <a:xfrm flipH="false" flipV="false" rot="0">
              <a:off x="0" y="0"/>
              <a:ext cx="972934" cy="867767"/>
            </a:xfrm>
            <a:custGeom>
              <a:avLst/>
              <a:gdLst/>
              <a:ahLst/>
              <a:cxnLst/>
              <a:rect r="r" b="b" t="t" l="l"/>
              <a:pathLst>
                <a:path h="867767" w="972934">
                  <a:moveTo>
                    <a:pt x="0" y="0"/>
                  </a:moveTo>
                  <a:lnTo>
                    <a:pt x="972934" y="0"/>
                  </a:lnTo>
                  <a:lnTo>
                    <a:pt x="972934" y="867767"/>
                  </a:lnTo>
                  <a:lnTo>
                    <a:pt x="0" y="867767"/>
                  </a:lnTo>
                  <a:close/>
                </a:path>
              </a:pathLst>
            </a:custGeom>
            <a:blipFill>
              <a:blip r:embed="rId3"/>
              <a:stretch>
                <a:fillRect l="0" t="-24836" r="0" b="-24836"/>
              </a:stretch>
            </a:blipFill>
            <a:ln cap="sq">
              <a:noFill/>
              <a:prstDash val="solid"/>
              <a:miter/>
            </a:ln>
          </p:spPr>
        </p:sp>
      </p:grpSp>
      <p:sp>
        <p:nvSpPr>
          <p:cNvPr name="Freeform 12" id="12"/>
          <p:cNvSpPr/>
          <p:nvPr/>
        </p:nvSpPr>
        <p:spPr>
          <a:xfrm flipH="false" flipV="false" rot="0">
            <a:off x="1638244" y="922869"/>
            <a:ext cx="307387" cy="589070"/>
          </a:xfrm>
          <a:custGeom>
            <a:avLst/>
            <a:gdLst/>
            <a:ahLst/>
            <a:cxnLst/>
            <a:rect r="r" b="b" t="t" l="l"/>
            <a:pathLst>
              <a:path h="589070" w="307387">
                <a:moveTo>
                  <a:pt x="0" y="0"/>
                </a:moveTo>
                <a:lnTo>
                  <a:pt x="307388" y="0"/>
                </a:lnTo>
                <a:lnTo>
                  <a:pt x="307388" y="589070"/>
                </a:lnTo>
                <a:lnTo>
                  <a:pt x="0" y="5890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282250" y="1379329"/>
            <a:ext cx="12714605" cy="822178"/>
          </a:xfrm>
          <a:prstGeom prst="rect">
            <a:avLst/>
          </a:prstGeom>
        </p:spPr>
        <p:txBody>
          <a:bodyPr anchor="t" rtlCol="false" tIns="0" lIns="0" bIns="0" rIns="0">
            <a:spAutoFit/>
          </a:bodyPr>
          <a:lstStyle/>
          <a:p>
            <a:pPr algn="l">
              <a:lnSpc>
                <a:spcPts val="6022"/>
              </a:lnSpc>
            </a:pPr>
            <a:r>
              <a:rPr lang="en-US" sz="6475" b="true">
                <a:solidFill>
                  <a:srgbClr val="70821F"/>
                </a:solidFill>
                <a:latin typeface="Garet Bold"/>
                <a:ea typeface="Garet Bold"/>
                <a:cs typeface="Garet Bold"/>
                <a:sym typeface="Garet Bold"/>
              </a:rPr>
              <a:t>Why to host it in India?</a:t>
            </a:r>
          </a:p>
        </p:txBody>
      </p:sp>
      <p:sp>
        <p:nvSpPr>
          <p:cNvPr name="TextBox 14" id="14"/>
          <p:cNvSpPr txBox="true"/>
          <p:nvPr/>
        </p:nvSpPr>
        <p:spPr>
          <a:xfrm rot="0">
            <a:off x="282250" y="2568490"/>
            <a:ext cx="11247375" cy="5567637"/>
          </a:xfrm>
          <a:prstGeom prst="rect">
            <a:avLst/>
          </a:prstGeom>
        </p:spPr>
        <p:txBody>
          <a:bodyPr anchor="t" rtlCol="false" tIns="0" lIns="0" bIns="0" rIns="0">
            <a:spAutoFit/>
          </a:bodyPr>
          <a:lstStyle/>
          <a:p>
            <a:pPr algn="just" marL="847770" indent="-423885" lvl="1">
              <a:lnSpc>
                <a:spcPts val="5497"/>
              </a:lnSpc>
              <a:buFont typeface="Arial"/>
              <a:buChar char="•"/>
            </a:pPr>
            <a:r>
              <a:rPr lang="en-US" sz="3926">
                <a:solidFill>
                  <a:srgbClr val="487307"/>
                </a:solidFill>
                <a:latin typeface="Poppins"/>
                <a:ea typeface="Poppins"/>
                <a:cs typeface="Poppins"/>
                <a:sym typeface="Poppins"/>
              </a:rPr>
              <a:t>To </a:t>
            </a:r>
            <a:r>
              <a:rPr lang="en-US" b="true" sz="3926">
                <a:solidFill>
                  <a:srgbClr val="487307"/>
                </a:solidFill>
                <a:latin typeface="Poppins Bold"/>
                <a:ea typeface="Poppins Bold"/>
                <a:cs typeface="Poppins Bold"/>
                <a:sym typeface="Poppins Bold"/>
              </a:rPr>
              <a:t>encourage</a:t>
            </a:r>
          </a:p>
          <a:p>
            <a:pPr algn="just" marL="847770" indent="-423885" lvl="1">
              <a:lnSpc>
                <a:spcPts val="5497"/>
              </a:lnSpc>
              <a:buFont typeface="Arial"/>
              <a:buChar char="•"/>
            </a:pPr>
            <a:r>
              <a:rPr lang="en-US" sz="3926">
                <a:solidFill>
                  <a:srgbClr val="487307"/>
                </a:solidFill>
                <a:latin typeface="Poppins"/>
                <a:ea typeface="Poppins"/>
                <a:cs typeface="Poppins"/>
                <a:sym typeface="Poppins"/>
              </a:rPr>
              <a:t>To </a:t>
            </a:r>
            <a:r>
              <a:rPr lang="en-US" b="true" sz="3926">
                <a:solidFill>
                  <a:srgbClr val="487307"/>
                </a:solidFill>
                <a:latin typeface="Poppins Bold"/>
                <a:ea typeface="Poppins Bold"/>
                <a:cs typeface="Poppins Bold"/>
                <a:sym typeface="Poppins Bold"/>
              </a:rPr>
              <a:t>propagate</a:t>
            </a:r>
          </a:p>
          <a:p>
            <a:pPr algn="just" marL="847770" indent="-423885" lvl="1">
              <a:lnSpc>
                <a:spcPts val="5497"/>
              </a:lnSpc>
              <a:buFont typeface="Arial"/>
              <a:buChar char="•"/>
            </a:pPr>
            <a:r>
              <a:rPr lang="en-US" sz="3926">
                <a:solidFill>
                  <a:srgbClr val="487307"/>
                </a:solidFill>
                <a:latin typeface="Poppins"/>
                <a:ea typeface="Poppins"/>
                <a:cs typeface="Poppins"/>
                <a:sym typeface="Poppins"/>
              </a:rPr>
              <a:t> To </a:t>
            </a:r>
            <a:r>
              <a:rPr lang="en-US" b="true" sz="3926">
                <a:solidFill>
                  <a:srgbClr val="487307"/>
                </a:solidFill>
                <a:latin typeface="Poppins Bold"/>
                <a:ea typeface="Poppins Bold"/>
                <a:cs typeface="Poppins Bold"/>
                <a:sym typeface="Poppins Bold"/>
              </a:rPr>
              <a:t>promote</a:t>
            </a:r>
          </a:p>
          <a:p>
            <a:pPr algn="just">
              <a:lnSpc>
                <a:spcPts val="5497"/>
              </a:lnSpc>
            </a:pPr>
            <a:r>
              <a:rPr lang="en-US" sz="3926">
                <a:solidFill>
                  <a:srgbClr val="487307"/>
                </a:solidFill>
                <a:latin typeface="Poppins"/>
                <a:ea typeface="Poppins"/>
                <a:cs typeface="Poppins"/>
                <a:sym typeface="Poppins"/>
              </a:rPr>
              <a:t> Hot Air Ballooning in India and to </a:t>
            </a:r>
            <a:r>
              <a:rPr lang="en-US" sz="3926" b="true">
                <a:solidFill>
                  <a:srgbClr val="487307"/>
                </a:solidFill>
                <a:latin typeface="Poppins Bold"/>
                <a:ea typeface="Poppins Bold"/>
                <a:cs typeface="Poppins Bold"/>
                <a:sym typeface="Poppins Bold"/>
              </a:rPr>
              <a:t>inspire</a:t>
            </a:r>
            <a:r>
              <a:rPr lang="en-US" sz="3926">
                <a:solidFill>
                  <a:srgbClr val="487307"/>
                </a:solidFill>
                <a:latin typeface="Poppins"/>
                <a:ea typeface="Poppins"/>
                <a:cs typeface="Poppins"/>
                <a:sym typeface="Poppins"/>
              </a:rPr>
              <a:t> the youth to opt for aero sports. The government of India is also keen to encourage aero sports activities in India.</a:t>
            </a:r>
          </a:p>
          <a:p>
            <a:pPr algn="just">
              <a:lnSpc>
                <a:spcPts val="5497"/>
              </a:lnSpc>
              <a:spcBef>
                <a:spcPct val="0"/>
              </a:spcBef>
            </a:pPr>
          </a:p>
        </p:txBody>
      </p:sp>
      <p:sp>
        <p:nvSpPr>
          <p:cNvPr name="TextBox 15" id="15"/>
          <p:cNvSpPr txBox="true"/>
          <p:nvPr/>
        </p:nvSpPr>
        <p:spPr>
          <a:xfrm rot="0">
            <a:off x="10542199" y="8656353"/>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487307"/>
                </a:solidFill>
                <a:latin typeface="Garet Bold"/>
                <a:ea typeface="Garet Bold"/>
                <a:cs typeface="Garet Bold"/>
                <a:sym typeface="Garet Bold"/>
              </a:rPr>
              <a:t>03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091" r="0" b="-8091"/>
            </a:stretch>
          </a:blipFill>
        </p:spPr>
      </p:sp>
      <p:grpSp>
        <p:nvGrpSpPr>
          <p:cNvPr name="Group 3" id="3"/>
          <p:cNvGrpSpPr/>
          <p:nvPr/>
        </p:nvGrpSpPr>
        <p:grpSpPr>
          <a:xfrm rot="0">
            <a:off x="3470503" y="2108844"/>
            <a:ext cx="4961174" cy="7414378"/>
            <a:chOff x="0" y="0"/>
            <a:chExt cx="1306647" cy="1952758"/>
          </a:xfrm>
        </p:grpSpPr>
        <p:sp>
          <p:nvSpPr>
            <p:cNvPr name="Freeform 4" id="4"/>
            <p:cNvSpPr/>
            <p:nvPr/>
          </p:nvSpPr>
          <p:spPr>
            <a:xfrm flipH="false" flipV="false" rot="0">
              <a:off x="0" y="0"/>
              <a:ext cx="1306647" cy="1952758"/>
            </a:xfrm>
            <a:custGeom>
              <a:avLst/>
              <a:gdLst/>
              <a:ahLst/>
              <a:cxnLst/>
              <a:rect r="r" b="b" t="t" l="l"/>
              <a:pathLst>
                <a:path h="1952758" w="1306647">
                  <a:moveTo>
                    <a:pt x="42134" y="0"/>
                  </a:moveTo>
                  <a:lnTo>
                    <a:pt x="1264513" y="0"/>
                  </a:lnTo>
                  <a:cubicBezTo>
                    <a:pt x="1275688" y="0"/>
                    <a:pt x="1286405" y="4439"/>
                    <a:pt x="1294306" y="12341"/>
                  </a:cubicBezTo>
                  <a:cubicBezTo>
                    <a:pt x="1302208" y="20242"/>
                    <a:pt x="1306647" y="30959"/>
                    <a:pt x="1306647" y="42134"/>
                  </a:cubicBezTo>
                  <a:lnTo>
                    <a:pt x="1306647" y="1910624"/>
                  </a:lnTo>
                  <a:cubicBezTo>
                    <a:pt x="1306647" y="1921799"/>
                    <a:pt x="1302208" y="1932516"/>
                    <a:pt x="1294306" y="1940417"/>
                  </a:cubicBezTo>
                  <a:cubicBezTo>
                    <a:pt x="1286405" y="1948319"/>
                    <a:pt x="1275688" y="1952758"/>
                    <a:pt x="1264513" y="1952758"/>
                  </a:cubicBezTo>
                  <a:lnTo>
                    <a:pt x="42134" y="1952758"/>
                  </a:lnTo>
                  <a:cubicBezTo>
                    <a:pt x="30959" y="1952758"/>
                    <a:pt x="20242" y="1948319"/>
                    <a:pt x="12341" y="1940417"/>
                  </a:cubicBezTo>
                  <a:cubicBezTo>
                    <a:pt x="4439" y="1932516"/>
                    <a:pt x="0" y="1921799"/>
                    <a:pt x="0" y="1910624"/>
                  </a:cubicBezTo>
                  <a:lnTo>
                    <a:pt x="0" y="42134"/>
                  </a:lnTo>
                  <a:cubicBezTo>
                    <a:pt x="0" y="30959"/>
                    <a:pt x="4439" y="20242"/>
                    <a:pt x="12341" y="12341"/>
                  </a:cubicBezTo>
                  <a:cubicBezTo>
                    <a:pt x="20242" y="4439"/>
                    <a:pt x="30959" y="0"/>
                    <a:pt x="42134" y="0"/>
                  </a:cubicBezTo>
                  <a:close/>
                </a:path>
              </a:pathLst>
            </a:custGeom>
            <a:solidFill>
              <a:srgbClr val="487307">
                <a:alpha val="61961"/>
              </a:srgbClr>
            </a:solidFill>
            <a:ln w="38100" cap="rnd">
              <a:solidFill>
                <a:srgbClr val="FFFFFF">
                  <a:alpha val="61961"/>
                </a:srgbClr>
              </a:solidFill>
              <a:prstDash val="solid"/>
              <a:round/>
            </a:ln>
          </p:spPr>
        </p:sp>
        <p:sp>
          <p:nvSpPr>
            <p:cNvPr name="TextBox 5" id="5"/>
            <p:cNvSpPr txBox="true"/>
            <p:nvPr/>
          </p:nvSpPr>
          <p:spPr>
            <a:xfrm>
              <a:off x="0" y="-38100"/>
              <a:ext cx="1306647" cy="199085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972593" y="2108844"/>
            <a:ext cx="4961174" cy="7414378"/>
            <a:chOff x="0" y="0"/>
            <a:chExt cx="1306647" cy="1952758"/>
          </a:xfrm>
        </p:grpSpPr>
        <p:sp>
          <p:nvSpPr>
            <p:cNvPr name="Freeform 7" id="7"/>
            <p:cNvSpPr/>
            <p:nvPr/>
          </p:nvSpPr>
          <p:spPr>
            <a:xfrm flipH="false" flipV="false" rot="0">
              <a:off x="0" y="0"/>
              <a:ext cx="1306647" cy="1952758"/>
            </a:xfrm>
            <a:custGeom>
              <a:avLst/>
              <a:gdLst/>
              <a:ahLst/>
              <a:cxnLst/>
              <a:rect r="r" b="b" t="t" l="l"/>
              <a:pathLst>
                <a:path h="1952758" w="1306647">
                  <a:moveTo>
                    <a:pt x="42134" y="0"/>
                  </a:moveTo>
                  <a:lnTo>
                    <a:pt x="1264513" y="0"/>
                  </a:lnTo>
                  <a:cubicBezTo>
                    <a:pt x="1275688" y="0"/>
                    <a:pt x="1286405" y="4439"/>
                    <a:pt x="1294306" y="12341"/>
                  </a:cubicBezTo>
                  <a:cubicBezTo>
                    <a:pt x="1302208" y="20242"/>
                    <a:pt x="1306647" y="30959"/>
                    <a:pt x="1306647" y="42134"/>
                  </a:cubicBezTo>
                  <a:lnTo>
                    <a:pt x="1306647" y="1910624"/>
                  </a:lnTo>
                  <a:cubicBezTo>
                    <a:pt x="1306647" y="1921799"/>
                    <a:pt x="1302208" y="1932516"/>
                    <a:pt x="1294306" y="1940417"/>
                  </a:cubicBezTo>
                  <a:cubicBezTo>
                    <a:pt x="1286405" y="1948319"/>
                    <a:pt x="1275688" y="1952758"/>
                    <a:pt x="1264513" y="1952758"/>
                  </a:cubicBezTo>
                  <a:lnTo>
                    <a:pt x="42134" y="1952758"/>
                  </a:lnTo>
                  <a:cubicBezTo>
                    <a:pt x="30959" y="1952758"/>
                    <a:pt x="20242" y="1948319"/>
                    <a:pt x="12341" y="1940417"/>
                  </a:cubicBezTo>
                  <a:cubicBezTo>
                    <a:pt x="4439" y="1932516"/>
                    <a:pt x="0" y="1921799"/>
                    <a:pt x="0" y="1910624"/>
                  </a:cubicBezTo>
                  <a:lnTo>
                    <a:pt x="0" y="42134"/>
                  </a:lnTo>
                  <a:cubicBezTo>
                    <a:pt x="0" y="30959"/>
                    <a:pt x="4439" y="20242"/>
                    <a:pt x="12341" y="12341"/>
                  </a:cubicBezTo>
                  <a:cubicBezTo>
                    <a:pt x="20242" y="4439"/>
                    <a:pt x="30959" y="0"/>
                    <a:pt x="42134" y="0"/>
                  </a:cubicBezTo>
                  <a:close/>
                </a:path>
              </a:pathLst>
            </a:custGeom>
            <a:solidFill>
              <a:srgbClr val="133D31">
                <a:alpha val="49804"/>
              </a:srgbClr>
            </a:solidFill>
            <a:ln w="38100" cap="rnd">
              <a:solidFill>
                <a:srgbClr val="FFFFFF">
                  <a:alpha val="49804"/>
                </a:srgbClr>
              </a:solidFill>
              <a:prstDash val="solid"/>
              <a:round/>
            </a:ln>
          </p:spPr>
        </p:sp>
        <p:sp>
          <p:nvSpPr>
            <p:cNvPr name="TextBox 8" id="8"/>
            <p:cNvSpPr txBox="true"/>
            <p:nvPr/>
          </p:nvSpPr>
          <p:spPr>
            <a:xfrm>
              <a:off x="0" y="-38100"/>
              <a:ext cx="1306647" cy="199085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2862776" y="-10088626"/>
            <a:ext cx="12143343" cy="12197470"/>
            <a:chOff x="0" y="0"/>
            <a:chExt cx="3198247" cy="3212502"/>
          </a:xfrm>
        </p:grpSpPr>
        <p:sp>
          <p:nvSpPr>
            <p:cNvPr name="Freeform 10" id="10"/>
            <p:cNvSpPr/>
            <p:nvPr/>
          </p:nvSpPr>
          <p:spPr>
            <a:xfrm flipH="false" flipV="false" rot="0">
              <a:off x="0" y="0"/>
              <a:ext cx="3198247" cy="3212502"/>
            </a:xfrm>
            <a:custGeom>
              <a:avLst/>
              <a:gdLst/>
              <a:ahLst/>
              <a:cxnLst/>
              <a:rect r="r" b="b" t="t" l="l"/>
              <a:pathLst>
                <a:path h="3212502" w="3198247">
                  <a:moveTo>
                    <a:pt x="30602" y="0"/>
                  </a:moveTo>
                  <a:lnTo>
                    <a:pt x="3167645" y="0"/>
                  </a:lnTo>
                  <a:cubicBezTo>
                    <a:pt x="3184546" y="0"/>
                    <a:pt x="3198247" y="13701"/>
                    <a:pt x="3198247" y="30602"/>
                  </a:cubicBezTo>
                  <a:lnTo>
                    <a:pt x="3198247" y="3181900"/>
                  </a:lnTo>
                  <a:cubicBezTo>
                    <a:pt x="3198247" y="3190017"/>
                    <a:pt x="3195023" y="3197800"/>
                    <a:pt x="3189284" y="3203539"/>
                  </a:cubicBezTo>
                  <a:cubicBezTo>
                    <a:pt x="3183545" y="3209278"/>
                    <a:pt x="3175761" y="3212502"/>
                    <a:pt x="3167645" y="3212502"/>
                  </a:cubicBezTo>
                  <a:lnTo>
                    <a:pt x="30602" y="3212502"/>
                  </a:lnTo>
                  <a:cubicBezTo>
                    <a:pt x="22486" y="3212502"/>
                    <a:pt x="14702" y="3209278"/>
                    <a:pt x="8963" y="3203539"/>
                  </a:cubicBezTo>
                  <a:cubicBezTo>
                    <a:pt x="3224" y="3197800"/>
                    <a:pt x="0" y="3190017"/>
                    <a:pt x="0" y="3181900"/>
                  </a:cubicBezTo>
                  <a:lnTo>
                    <a:pt x="0" y="30602"/>
                  </a:lnTo>
                  <a:cubicBezTo>
                    <a:pt x="0" y="22486"/>
                    <a:pt x="3224" y="14702"/>
                    <a:pt x="8963" y="8963"/>
                  </a:cubicBezTo>
                  <a:cubicBezTo>
                    <a:pt x="14702" y="3224"/>
                    <a:pt x="22486" y="0"/>
                    <a:pt x="30602" y="0"/>
                  </a:cubicBezTo>
                  <a:close/>
                </a:path>
              </a:pathLst>
            </a:custGeom>
            <a:solidFill>
              <a:srgbClr val="E18417"/>
            </a:solidFill>
            <a:ln cap="rnd">
              <a:noFill/>
              <a:prstDash val="solid"/>
              <a:round/>
            </a:ln>
          </p:spPr>
        </p:sp>
        <p:sp>
          <p:nvSpPr>
            <p:cNvPr name="TextBox 11" id="11"/>
            <p:cNvSpPr txBox="true"/>
            <p:nvPr/>
          </p:nvSpPr>
          <p:spPr>
            <a:xfrm>
              <a:off x="0" y="-38100"/>
              <a:ext cx="3198247" cy="325060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174761" y="449333"/>
            <a:ext cx="11618392" cy="2084933"/>
          </a:xfrm>
          <a:prstGeom prst="rect">
            <a:avLst/>
          </a:prstGeom>
        </p:spPr>
        <p:txBody>
          <a:bodyPr anchor="t" rtlCol="false" tIns="0" lIns="0" bIns="0" rIns="0">
            <a:spAutoFit/>
          </a:bodyPr>
          <a:lstStyle/>
          <a:p>
            <a:pPr algn="ctr">
              <a:lnSpc>
                <a:spcPts val="5394"/>
              </a:lnSpc>
            </a:pPr>
            <a:r>
              <a:rPr lang="en-US" sz="5801" b="true">
                <a:solidFill>
                  <a:srgbClr val="FFFAF5"/>
                </a:solidFill>
                <a:latin typeface="Garet Bold"/>
                <a:ea typeface="Garet Bold"/>
                <a:cs typeface="Garet Bold"/>
                <a:sym typeface="Garet Bold"/>
              </a:rPr>
              <a:t>We would like to organize  in one of the following locations</a:t>
            </a:r>
          </a:p>
          <a:p>
            <a:pPr algn="ctr">
              <a:lnSpc>
                <a:spcPts val="5394"/>
              </a:lnSpc>
            </a:pPr>
          </a:p>
        </p:txBody>
      </p:sp>
      <p:grpSp>
        <p:nvGrpSpPr>
          <p:cNvPr name="Group 13" id="13"/>
          <p:cNvGrpSpPr/>
          <p:nvPr/>
        </p:nvGrpSpPr>
        <p:grpSpPr>
          <a:xfrm rot="0">
            <a:off x="686701" y="8642566"/>
            <a:ext cx="1512262" cy="1231467"/>
            <a:chOff x="0" y="0"/>
            <a:chExt cx="398291" cy="324337"/>
          </a:xfrm>
        </p:grpSpPr>
        <p:sp>
          <p:nvSpPr>
            <p:cNvPr name="Freeform 14" id="14"/>
            <p:cNvSpPr/>
            <p:nvPr/>
          </p:nvSpPr>
          <p:spPr>
            <a:xfrm flipH="false" flipV="false" rot="0">
              <a:off x="0" y="0"/>
              <a:ext cx="398291" cy="324337"/>
            </a:xfrm>
            <a:custGeom>
              <a:avLst/>
              <a:gdLst/>
              <a:ahLst/>
              <a:cxnLst/>
              <a:rect r="r" b="b" t="t" l="l"/>
              <a:pathLst>
                <a:path h="324337" w="398291">
                  <a:moveTo>
                    <a:pt x="117747" y="0"/>
                  </a:moveTo>
                  <a:lnTo>
                    <a:pt x="280544" y="0"/>
                  </a:lnTo>
                  <a:cubicBezTo>
                    <a:pt x="345574" y="0"/>
                    <a:pt x="398291" y="52717"/>
                    <a:pt x="398291" y="117747"/>
                  </a:cubicBezTo>
                  <a:lnTo>
                    <a:pt x="398291" y="206590"/>
                  </a:lnTo>
                  <a:cubicBezTo>
                    <a:pt x="398291" y="271620"/>
                    <a:pt x="345574" y="324337"/>
                    <a:pt x="280544" y="324337"/>
                  </a:cubicBezTo>
                  <a:lnTo>
                    <a:pt x="117747" y="324337"/>
                  </a:lnTo>
                  <a:cubicBezTo>
                    <a:pt x="52717" y="324337"/>
                    <a:pt x="0" y="271620"/>
                    <a:pt x="0" y="206590"/>
                  </a:cubicBezTo>
                  <a:lnTo>
                    <a:pt x="0" y="117747"/>
                  </a:lnTo>
                  <a:cubicBezTo>
                    <a:pt x="0" y="52717"/>
                    <a:pt x="52717" y="0"/>
                    <a:pt x="117747" y="0"/>
                  </a:cubicBezTo>
                  <a:close/>
                </a:path>
              </a:pathLst>
            </a:custGeom>
            <a:solidFill>
              <a:srgbClr val="EB9837"/>
            </a:solidFill>
            <a:ln cap="rnd">
              <a:noFill/>
              <a:prstDash val="solid"/>
              <a:round/>
            </a:ln>
          </p:spPr>
        </p:sp>
        <p:sp>
          <p:nvSpPr>
            <p:cNvPr name="TextBox 15" id="15"/>
            <p:cNvSpPr txBox="true"/>
            <p:nvPr/>
          </p:nvSpPr>
          <p:spPr>
            <a:xfrm>
              <a:off x="0" y="-38100"/>
              <a:ext cx="398291" cy="362437"/>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6284581" y="8642566"/>
            <a:ext cx="1512262" cy="1231467"/>
            <a:chOff x="0" y="0"/>
            <a:chExt cx="398291" cy="324337"/>
          </a:xfrm>
        </p:grpSpPr>
        <p:sp>
          <p:nvSpPr>
            <p:cNvPr name="Freeform 17" id="17"/>
            <p:cNvSpPr/>
            <p:nvPr/>
          </p:nvSpPr>
          <p:spPr>
            <a:xfrm flipH="false" flipV="false" rot="0">
              <a:off x="0" y="0"/>
              <a:ext cx="398291" cy="324337"/>
            </a:xfrm>
            <a:custGeom>
              <a:avLst/>
              <a:gdLst/>
              <a:ahLst/>
              <a:cxnLst/>
              <a:rect r="r" b="b" t="t" l="l"/>
              <a:pathLst>
                <a:path h="324337" w="398291">
                  <a:moveTo>
                    <a:pt x="117747" y="0"/>
                  </a:moveTo>
                  <a:lnTo>
                    <a:pt x="280544" y="0"/>
                  </a:lnTo>
                  <a:cubicBezTo>
                    <a:pt x="345574" y="0"/>
                    <a:pt x="398291" y="52717"/>
                    <a:pt x="398291" y="117747"/>
                  </a:cubicBezTo>
                  <a:lnTo>
                    <a:pt x="398291" y="206590"/>
                  </a:lnTo>
                  <a:cubicBezTo>
                    <a:pt x="398291" y="271620"/>
                    <a:pt x="345574" y="324337"/>
                    <a:pt x="280544" y="324337"/>
                  </a:cubicBezTo>
                  <a:lnTo>
                    <a:pt x="117747" y="324337"/>
                  </a:lnTo>
                  <a:cubicBezTo>
                    <a:pt x="52717" y="324337"/>
                    <a:pt x="0" y="271620"/>
                    <a:pt x="0" y="206590"/>
                  </a:cubicBezTo>
                  <a:lnTo>
                    <a:pt x="0" y="117747"/>
                  </a:lnTo>
                  <a:cubicBezTo>
                    <a:pt x="0" y="52717"/>
                    <a:pt x="52717" y="0"/>
                    <a:pt x="117747" y="0"/>
                  </a:cubicBezTo>
                  <a:close/>
                </a:path>
              </a:pathLst>
            </a:custGeom>
            <a:solidFill>
              <a:srgbClr val="EB9837"/>
            </a:solidFill>
            <a:ln cap="rnd">
              <a:noFill/>
              <a:prstDash val="solid"/>
              <a:round/>
            </a:ln>
          </p:spPr>
        </p:sp>
        <p:sp>
          <p:nvSpPr>
            <p:cNvPr name="TextBox 18" id="18"/>
            <p:cNvSpPr txBox="true"/>
            <p:nvPr/>
          </p:nvSpPr>
          <p:spPr>
            <a:xfrm>
              <a:off x="0" y="-38100"/>
              <a:ext cx="398291" cy="362437"/>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1697049" y="8642566"/>
            <a:ext cx="1512262" cy="1231467"/>
            <a:chOff x="0" y="0"/>
            <a:chExt cx="398291" cy="324337"/>
          </a:xfrm>
        </p:grpSpPr>
        <p:sp>
          <p:nvSpPr>
            <p:cNvPr name="Freeform 20" id="20"/>
            <p:cNvSpPr/>
            <p:nvPr/>
          </p:nvSpPr>
          <p:spPr>
            <a:xfrm flipH="false" flipV="false" rot="0">
              <a:off x="0" y="0"/>
              <a:ext cx="398291" cy="324337"/>
            </a:xfrm>
            <a:custGeom>
              <a:avLst/>
              <a:gdLst/>
              <a:ahLst/>
              <a:cxnLst/>
              <a:rect r="r" b="b" t="t" l="l"/>
              <a:pathLst>
                <a:path h="324337" w="398291">
                  <a:moveTo>
                    <a:pt x="117747" y="0"/>
                  </a:moveTo>
                  <a:lnTo>
                    <a:pt x="280544" y="0"/>
                  </a:lnTo>
                  <a:cubicBezTo>
                    <a:pt x="345574" y="0"/>
                    <a:pt x="398291" y="52717"/>
                    <a:pt x="398291" y="117747"/>
                  </a:cubicBezTo>
                  <a:lnTo>
                    <a:pt x="398291" y="206590"/>
                  </a:lnTo>
                  <a:cubicBezTo>
                    <a:pt x="398291" y="271620"/>
                    <a:pt x="345574" y="324337"/>
                    <a:pt x="280544" y="324337"/>
                  </a:cubicBezTo>
                  <a:lnTo>
                    <a:pt x="117747" y="324337"/>
                  </a:lnTo>
                  <a:cubicBezTo>
                    <a:pt x="52717" y="324337"/>
                    <a:pt x="0" y="271620"/>
                    <a:pt x="0" y="206590"/>
                  </a:cubicBezTo>
                  <a:lnTo>
                    <a:pt x="0" y="117747"/>
                  </a:lnTo>
                  <a:cubicBezTo>
                    <a:pt x="0" y="52717"/>
                    <a:pt x="52717" y="0"/>
                    <a:pt x="117747" y="0"/>
                  </a:cubicBezTo>
                  <a:close/>
                </a:path>
              </a:pathLst>
            </a:custGeom>
            <a:solidFill>
              <a:srgbClr val="EB9837"/>
            </a:solidFill>
            <a:ln cap="rnd">
              <a:noFill/>
              <a:prstDash val="solid"/>
              <a:round/>
            </a:ln>
          </p:spPr>
        </p:sp>
        <p:sp>
          <p:nvSpPr>
            <p:cNvPr name="TextBox 21" id="21"/>
            <p:cNvSpPr txBox="true"/>
            <p:nvPr/>
          </p:nvSpPr>
          <p:spPr>
            <a:xfrm>
              <a:off x="0" y="-38100"/>
              <a:ext cx="398291" cy="362437"/>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16875392" y="913910"/>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FFFCF3"/>
                </a:solidFill>
                <a:latin typeface="Garet Bold"/>
                <a:ea typeface="Garet Bold"/>
                <a:cs typeface="Garet Bold"/>
                <a:sym typeface="Garet Bold"/>
              </a:rPr>
              <a:t>04</a:t>
            </a:r>
          </a:p>
        </p:txBody>
      </p:sp>
      <p:sp>
        <p:nvSpPr>
          <p:cNvPr name="TextBox 23" id="23"/>
          <p:cNvSpPr txBox="true"/>
          <p:nvPr/>
        </p:nvSpPr>
        <p:spPr>
          <a:xfrm rot="0">
            <a:off x="3616943" y="4422103"/>
            <a:ext cx="4668295" cy="2639182"/>
          </a:xfrm>
          <a:prstGeom prst="rect">
            <a:avLst/>
          </a:prstGeom>
        </p:spPr>
        <p:txBody>
          <a:bodyPr anchor="t" rtlCol="false" tIns="0" lIns="0" bIns="0" rIns="0">
            <a:spAutoFit/>
          </a:bodyPr>
          <a:lstStyle/>
          <a:p>
            <a:pPr algn="ctr">
              <a:lnSpc>
                <a:spcPts val="4136"/>
              </a:lnSpc>
            </a:pPr>
            <a:r>
              <a:rPr lang="en-US" sz="4447" b="true">
                <a:solidFill>
                  <a:srgbClr val="FFFAF5"/>
                </a:solidFill>
                <a:latin typeface="Garet Bold"/>
                <a:ea typeface="Garet Bold"/>
                <a:cs typeface="Garet Bold"/>
                <a:sym typeface="Garet Bold"/>
              </a:rPr>
              <a:t>Pushkar</a:t>
            </a:r>
          </a:p>
          <a:p>
            <a:pPr algn="ctr">
              <a:lnSpc>
                <a:spcPts val="4136"/>
              </a:lnSpc>
            </a:pPr>
          </a:p>
          <a:p>
            <a:pPr algn="ctr">
              <a:lnSpc>
                <a:spcPts val="4136"/>
              </a:lnSpc>
            </a:pPr>
            <a:r>
              <a:rPr lang="en-US" sz="4447" b="true">
                <a:solidFill>
                  <a:srgbClr val="FFFAF5"/>
                </a:solidFill>
                <a:latin typeface="Garet Bold"/>
                <a:ea typeface="Garet Bold"/>
                <a:cs typeface="Garet Bold"/>
                <a:sym typeface="Garet Bold"/>
              </a:rPr>
              <a:t> </a:t>
            </a:r>
            <a:r>
              <a:rPr lang="en-US" sz="4447">
                <a:solidFill>
                  <a:srgbClr val="FFFAF5"/>
                </a:solidFill>
                <a:latin typeface="Garet"/>
                <a:ea typeface="Garet"/>
                <a:cs typeface="Garet"/>
                <a:sym typeface="Garet"/>
              </a:rPr>
              <a:t>in Rajasthan, Western India </a:t>
            </a:r>
          </a:p>
          <a:p>
            <a:pPr algn="ctr">
              <a:lnSpc>
                <a:spcPts val="4136"/>
              </a:lnSpc>
            </a:pPr>
          </a:p>
        </p:txBody>
      </p:sp>
      <p:sp>
        <p:nvSpPr>
          <p:cNvPr name="TextBox 24" id="24"/>
          <p:cNvSpPr txBox="true"/>
          <p:nvPr/>
        </p:nvSpPr>
        <p:spPr>
          <a:xfrm rot="0">
            <a:off x="10328265" y="4422103"/>
            <a:ext cx="4249829" cy="2892634"/>
          </a:xfrm>
          <a:prstGeom prst="rect">
            <a:avLst/>
          </a:prstGeom>
        </p:spPr>
        <p:txBody>
          <a:bodyPr anchor="t" rtlCol="false" tIns="0" lIns="0" bIns="0" rIns="0">
            <a:spAutoFit/>
          </a:bodyPr>
          <a:lstStyle/>
          <a:p>
            <a:pPr algn="ctr">
              <a:lnSpc>
                <a:spcPts val="3794"/>
              </a:lnSpc>
            </a:pPr>
            <a:r>
              <a:rPr lang="en-US" sz="4080" b="true">
                <a:solidFill>
                  <a:srgbClr val="FFFAF5"/>
                </a:solidFill>
                <a:latin typeface="Garet Bold"/>
                <a:ea typeface="Garet Bold"/>
                <a:cs typeface="Garet Bold"/>
                <a:sym typeface="Garet Bold"/>
              </a:rPr>
              <a:t>Kaziranga National Park</a:t>
            </a:r>
          </a:p>
          <a:p>
            <a:pPr algn="ctr">
              <a:lnSpc>
                <a:spcPts val="3794"/>
              </a:lnSpc>
            </a:pPr>
          </a:p>
          <a:p>
            <a:pPr algn="ctr">
              <a:lnSpc>
                <a:spcPts val="3794"/>
              </a:lnSpc>
            </a:pPr>
            <a:r>
              <a:rPr lang="en-US" sz="4080">
                <a:solidFill>
                  <a:srgbClr val="FFFAF5"/>
                </a:solidFill>
                <a:latin typeface="Garet"/>
                <a:ea typeface="Garet"/>
                <a:cs typeface="Garet"/>
                <a:sym typeface="Garet"/>
              </a:rPr>
              <a:t>in Assam, North Eastern India </a:t>
            </a:r>
          </a:p>
          <a:p>
            <a:pPr algn="ctr">
              <a:lnSpc>
                <a:spcPts val="3794"/>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grpSp>
        <p:nvGrpSpPr>
          <p:cNvPr name="Group 2" id="2"/>
          <p:cNvGrpSpPr/>
          <p:nvPr/>
        </p:nvGrpSpPr>
        <p:grpSpPr>
          <a:xfrm rot="0">
            <a:off x="-3945349" y="-842247"/>
            <a:ext cx="12090661" cy="11411927"/>
            <a:chOff x="0" y="0"/>
            <a:chExt cx="3184372" cy="3005610"/>
          </a:xfrm>
        </p:grpSpPr>
        <p:sp>
          <p:nvSpPr>
            <p:cNvPr name="Freeform 3" id="3"/>
            <p:cNvSpPr/>
            <p:nvPr/>
          </p:nvSpPr>
          <p:spPr>
            <a:xfrm flipH="false" flipV="false" rot="0">
              <a:off x="0" y="0"/>
              <a:ext cx="3184372" cy="3005610"/>
            </a:xfrm>
            <a:custGeom>
              <a:avLst/>
              <a:gdLst/>
              <a:ahLst/>
              <a:cxnLst/>
              <a:rect r="r" b="b" t="t" l="l"/>
              <a:pathLst>
                <a:path h="3005610" w="3184372">
                  <a:moveTo>
                    <a:pt x="0" y="0"/>
                  </a:moveTo>
                  <a:lnTo>
                    <a:pt x="3184372" y="0"/>
                  </a:lnTo>
                  <a:lnTo>
                    <a:pt x="3184372" y="3005610"/>
                  </a:lnTo>
                  <a:lnTo>
                    <a:pt x="0" y="3005610"/>
                  </a:lnTo>
                  <a:close/>
                </a:path>
              </a:pathLst>
            </a:custGeom>
            <a:solidFill>
              <a:srgbClr val="133D31"/>
            </a:solidFill>
          </p:spPr>
        </p:sp>
        <p:sp>
          <p:nvSpPr>
            <p:cNvPr name="TextBox 4" id="4"/>
            <p:cNvSpPr txBox="true"/>
            <p:nvPr/>
          </p:nvSpPr>
          <p:spPr>
            <a:xfrm>
              <a:off x="0" y="-38100"/>
              <a:ext cx="3184372" cy="304371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140420" y="-448598"/>
            <a:ext cx="3938179" cy="2220712"/>
            <a:chOff x="0" y="0"/>
            <a:chExt cx="1037216" cy="584879"/>
          </a:xfrm>
        </p:grpSpPr>
        <p:sp>
          <p:nvSpPr>
            <p:cNvPr name="Freeform 6" id="6"/>
            <p:cNvSpPr/>
            <p:nvPr/>
          </p:nvSpPr>
          <p:spPr>
            <a:xfrm flipH="false" flipV="false" rot="0">
              <a:off x="0" y="0"/>
              <a:ext cx="1037216" cy="584879"/>
            </a:xfrm>
            <a:custGeom>
              <a:avLst/>
              <a:gdLst/>
              <a:ahLst/>
              <a:cxnLst/>
              <a:rect r="r" b="b" t="t" l="l"/>
              <a:pathLst>
                <a:path h="584879" w="1037216">
                  <a:moveTo>
                    <a:pt x="0" y="0"/>
                  </a:moveTo>
                  <a:lnTo>
                    <a:pt x="1037216" y="0"/>
                  </a:lnTo>
                  <a:lnTo>
                    <a:pt x="1037216" y="584879"/>
                  </a:lnTo>
                  <a:lnTo>
                    <a:pt x="0" y="584879"/>
                  </a:lnTo>
                  <a:close/>
                </a:path>
              </a:pathLst>
            </a:custGeom>
            <a:solidFill>
              <a:srgbClr val="487307"/>
            </a:solidFill>
          </p:spPr>
        </p:sp>
        <p:sp>
          <p:nvSpPr>
            <p:cNvPr name="TextBox 7" id="7"/>
            <p:cNvSpPr txBox="true"/>
            <p:nvPr/>
          </p:nvSpPr>
          <p:spPr>
            <a:xfrm>
              <a:off x="0" y="-38100"/>
              <a:ext cx="1037216" cy="622979"/>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5708358" y="922869"/>
            <a:ext cx="307387" cy="589070"/>
          </a:xfrm>
          <a:custGeom>
            <a:avLst/>
            <a:gdLst/>
            <a:ahLst/>
            <a:cxnLst/>
            <a:rect r="r" b="b" t="t" l="l"/>
            <a:pathLst>
              <a:path h="589070" w="307387">
                <a:moveTo>
                  <a:pt x="0" y="0"/>
                </a:moveTo>
                <a:lnTo>
                  <a:pt x="307387" y="0"/>
                </a:lnTo>
                <a:lnTo>
                  <a:pt x="307387" y="589070"/>
                </a:lnTo>
                <a:lnTo>
                  <a:pt x="0" y="5890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71330" y="3052133"/>
            <a:ext cx="9427047" cy="9427047"/>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18889" y="0"/>
                  </a:moveTo>
                  <a:lnTo>
                    <a:pt x="793911" y="0"/>
                  </a:lnTo>
                  <a:cubicBezTo>
                    <a:pt x="804343" y="0"/>
                    <a:pt x="812800" y="8457"/>
                    <a:pt x="812800" y="18889"/>
                  </a:cubicBezTo>
                  <a:lnTo>
                    <a:pt x="812800" y="793911"/>
                  </a:lnTo>
                  <a:cubicBezTo>
                    <a:pt x="812800" y="804343"/>
                    <a:pt x="804343" y="812800"/>
                    <a:pt x="793911" y="812800"/>
                  </a:cubicBezTo>
                  <a:lnTo>
                    <a:pt x="18889" y="812800"/>
                  </a:lnTo>
                  <a:cubicBezTo>
                    <a:pt x="8457" y="812800"/>
                    <a:pt x="0" y="804343"/>
                    <a:pt x="0" y="793911"/>
                  </a:cubicBezTo>
                  <a:lnTo>
                    <a:pt x="0" y="18889"/>
                  </a:lnTo>
                  <a:cubicBezTo>
                    <a:pt x="0" y="8457"/>
                    <a:pt x="8457" y="0"/>
                    <a:pt x="18889" y="0"/>
                  </a:cubicBezTo>
                  <a:close/>
                </a:path>
              </a:pathLst>
            </a:custGeom>
            <a:blipFill>
              <a:blip r:embed="rId4"/>
              <a:stretch>
                <a:fillRect l="0" t="-3100" r="0" b="-3100"/>
              </a:stretch>
            </a:blipFill>
          </p:spPr>
        </p:sp>
      </p:grpSp>
      <p:sp>
        <p:nvSpPr>
          <p:cNvPr name="TextBox 11" id="11"/>
          <p:cNvSpPr txBox="true"/>
          <p:nvPr/>
        </p:nvSpPr>
        <p:spPr>
          <a:xfrm rot="0">
            <a:off x="689972" y="913910"/>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FFFCF3"/>
                </a:solidFill>
                <a:latin typeface="Garet Bold"/>
                <a:ea typeface="Garet Bold"/>
                <a:cs typeface="Garet Bold"/>
                <a:sym typeface="Garet Bold"/>
              </a:rPr>
              <a:t>05</a:t>
            </a:r>
          </a:p>
        </p:txBody>
      </p:sp>
      <p:sp>
        <p:nvSpPr>
          <p:cNvPr name="TextBox 12" id="12"/>
          <p:cNvSpPr txBox="true"/>
          <p:nvPr/>
        </p:nvSpPr>
        <p:spPr>
          <a:xfrm rot="0">
            <a:off x="2047884" y="742174"/>
            <a:ext cx="7365541" cy="1720506"/>
          </a:xfrm>
          <a:prstGeom prst="rect">
            <a:avLst/>
          </a:prstGeom>
        </p:spPr>
        <p:txBody>
          <a:bodyPr anchor="t" rtlCol="false" tIns="0" lIns="0" bIns="0" rIns="0">
            <a:spAutoFit/>
          </a:bodyPr>
          <a:lstStyle/>
          <a:p>
            <a:pPr algn="l">
              <a:lnSpc>
                <a:spcPts val="6558"/>
              </a:lnSpc>
            </a:pPr>
            <a:r>
              <a:rPr lang="en-US" sz="7051" b="true">
                <a:solidFill>
                  <a:srgbClr val="FFFAF5"/>
                </a:solidFill>
                <a:latin typeface="Garet Bold"/>
                <a:ea typeface="Garet Bold"/>
                <a:cs typeface="Garet Bold"/>
                <a:sym typeface="Garet Bold"/>
              </a:rPr>
              <a:t>Pushkar</a:t>
            </a:r>
          </a:p>
          <a:p>
            <a:pPr algn="l">
              <a:lnSpc>
                <a:spcPts val="6558"/>
              </a:lnSpc>
            </a:pPr>
            <a:r>
              <a:rPr lang="en-US" sz="7051">
                <a:solidFill>
                  <a:srgbClr val="FFFAF5"/>
                </a:solidFill>
                <a:latin typeface="Garet"/>
                <a:ea typeface="Garet"/>
                <a:cs typeface="Garet"/>
                <a:sym typeface="Garet"/>
              </a:rPr>
              <a:t> in Rajasthan</a:t>
            </a:r>
          </a:p>
        </p:txBody>
      </p:sp>
      <p:sp>
        <p:nvSpPr>
          <p:cNvPr name="TextBox 13" id="13"/>
          <p:cNvSpPr txBox="true"/>
          <p:nvPr/>
        </p:nvSpPr>
        <p:spPr>
          <a:xfrm rot="0">
            <a:off x="9413425" y="566507"/>
            <a:ext cx="8681237" cy="9842013"/>
          </a:xfrm>
          <a:prstGeom prst="rect">
            <a:avLst/>
          </a:prstGeom>
        </p:spPr>
        <p:txBody>
          <a:bodyPr anchor="t" rtlCol="false" tIns="0" lIns="0" bIns="0" rIns="0">
            <a:spAutoFit/>
          </a:bodyPr>
          <a:lstStyle/>
          <a:p>
            <a:pPr algn="l">
              <a:lnSpc>
                <a:spcPts val="4304"/>
              </a:lnSpc>
            </a:pPr>
            <a:r>
              <a:rPr lang="en-US" sz="3074">
                <a:solidFill>
                  <a:srgbClr val="487307"/>
                </a:solidFill>
                <a:latin typeface="Poppins"/>
                <a:ea typeface="Poppins"/>
                <a:cs typeface="Poppins"/>
                <a:sym typeface="Poppins"/>
              </a:rPr>
              <a:t>Pushkar is a town located in the Ajmer district of Rajasthan, India. It is surrounded by the Aravalli Hills and known for its sacred Pushkar Lake. The geography of Pushkar contributes to its scenic beauty, spiritual significance, and cultural charm.</a:t>
            </a:r>
          </a:p>
          <a:p>
            <a:pPr algn="l">
              <a:lnSpc>
                <a:spcPts val="4304"/>
              </a:lnSpc>
            </a:pPr>
          </a:p>
          <a:p>
            <a:pPr algn="l">
              <a:lnSpc>
                <a:spcPts val="4304"/>
              </a:lnSpc>
            </a:pPr>
            <a:r>
              <a:rPr lang="en-US" sz="3074">
                <a:solidFill>
                  <a:srgbClr val="487307"/>
                </a:solidFill>
                <a:latin typeface="Poppins"/>
                <a:ea typeface="Poppins"/>
                <a:cs typeface="Poppins"/>
                <a:sym typeface="Poppins"/>
              </a:rPr>
              <a:t>Pushkar is well connected with Ajmer City, which is 17 km away. Ajmer is a major railhead and has an interstate bus terminal as well. Pushkar is 146 km from Sanganer International Airport in Jaipur. </a:t>
            </a:r>
          </a:p>
          <a:p>
            <a:pPr algn="l">
              <a:lnSpc>
                <a:spcPts val="4304"/>
              </a:lnSpc>
            </a:pPr>
          </a:p>
          <a:p>
            <a:pPr algn="l">
              <a:lnSpc>
                <a:spcPts val="4304"/>
              </a:lnSpc>
            </a:pPr>
            <a:r>
              <a:rPr lang="en-US" sz="3074">
                <a:solidFill>
                  <a:srgbClr val="487307"/>
                </a:solidFill>
                <a:latin typeface="Poppins"/>
                <a:ea typeface="Poppins"/>
                <a:cs typeface="Poppins"/>
                <a:sym typeface="Poppins"/>
              </a:rPr>
              <a:t>Numerous good-rated hotels and tent accommodations ranging from 20 $ to 300 $ per day, are available. </a:t>
            </a:r>
          </a:p>
          <a:p>
            <a:pPr algn="l">
              <a:lnSpc>
                <a:spcPts val="4304"/>
              </a:lnSpc>
            </a:pPr>
            <a:r>
              <a:rPr lang="en-US" sz="3074">
                <a:solidFill>
                  <a:srgbClr val="487307"/>
                </a:solidFill>
                <a:latin typeface="Poppins"/>
                <a:ea typeface="Poppins"/>
                <a:cs typeface="Poppins"/>
                <a:sym typeface="Poppins"/>
              </a:rPr>
              <a:t> </a:t>
            </a:r>
          </a:p>
          <a:p>
            <a:pPr algn="l">
              <a:lnSpc>
                <a:spcPts val="4304"/>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8404" t="0" r="-8404" b="0"/>
            </a:stretch>
          </a:blipFill>
        </p:spPr>
      </p:sp>
      <p:sp>
        <p:nvSpPr>
          <p:cNvPr name="Freeform 3" id="3"/>
          <p:cNvSpPr/>
          <p:nvPr/>
        </p:nvSpPr>
        <p:spPr>
          <a:xfrm flipH="false" flipV="false" rot="0">
            <a:off x="4942628" y="8914369"/>
            <a:ext cx="343931" cy="343931"/>
          </a:xfrm>
          <a:custGeom>
            <a:avLst/>
            <a:gdLst/>
            <a:ahLst/>
            <a:cxnLst/>
            <a:rect r="r" b="b" t="t" l="l"/>
            <a:pathLst>
              <a:path h="343931" w="343931">
                <a:moveTo>
                  <a:pt x="0" y="0"/>
                </a:moveTo>
                <a:lnTo>
                  <a:pt x="343931" y="0"/>
                </a:lnTo>
                <a:lnTo>
                  <a:pt x="343931" y="343931"/>
                </a:lnTo>
                <a:lnTo>
                  <a:pt x="0" y="3439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164871" y="8914369"/>
            <a:ext cx="343931" cy="343931"/>
          </a:xfrm>
          <a:custGeom>
            <a:avLst/>
            <a:gdLst/>
            <a:ahLst/>
            <a:cxnLst/>
            <a:rect r="r" b="b" t="t" l="l"/>
            <a:pathLst>
              <a:path h="343931" w="343931">
                <a:moveTo>
                  <a:pt x="0" y="0"/>
                </a:moveTo>
                <a:lnTo>
                  <a:pt x="343931" y="0"/>
                </a:lnTo>
                <a:lnTo>
                  <a:pt x="343931" y="343931"/>
                </a:lnTo>
                <a:lnTo>
                  <a:pt x="0" y="3439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1363" y="4509852"/>
            <a:ext cx="18966128" cy="11065933"/>
            <a:chOff x="0" y="0"/>
            <a:chExt cx="4995194" cy="2914484"/>
          </a:xfrm>
        </p:grpSpPr>
        <p:sp>
          <p:nvSpPr>
            <p:cNvPr name="Freeform 3" id="3"/>
            <p:cNvSpPr/>
            <p:nvPr/>
          </p:nvSpPr>
          <p:spPr>
            <a:xfrm flipH="false" flipV="false" rot="0">
              <a:off x="0" y="0"/>
              <a:ext cx="4995194" cy="2914484"/>
            </a:xfrm>
            <a:custGeom>
              <a:avLst/>
              <a:gdLst/>
              <a:ahLst/>
              <a:cxnLst/>
              <a:rect r="r" b="b" t="t" l="l"/>
              <a:pathLst>
                <a:path h="2914484" w="4995194">
                  <a:moveTo>
                    <a:pt x="0" y="0"/>
                  </a:moveTo>
                  <a:lnTo>
                    <a:pt x="4995194" y="0"/>
                  </a:lnTo>
                  <a:lnTo>
                    <a:pt x="4995194" y="2914484"/>
                  </a:lnTo>
                  <a:lnTo>
                    <a:pt x="0" y="2914484"/>
                  </a:lnTo>
                  <a:close/>
                </a:path>
              </a:pathLst>
            </a:custGeom>
            <a:solidFill>
              <a:srgbClr val="9D884E">
                <a:alpha val="26667"/>
              </a:srgbClr>
            </a:solidFill>
          </p:spPr>
        </p:sp>
        <p:sp>
          <p:nvSpPr>
            <p:cNvPr name="TextBox 4" id="4"/>
            <p:cNvSpPr txBox="true"/>
            <p:nvPr/>
          </p:nvSpPr>
          <p:spPr>
            <a:xfrm>
              <a:off x="0" y="-38100"/>
              <a:ext cx="4995194" cy="295258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03731" y="-708326"/>
            <a:ext cx="2537463" cy="4927713"/>
            <a:chOff x="0" y="0"/>
            <a:chExt cx="668303" cy="1297834"/>
          </a:xfrm>
        </p:grpSpPr>
        <p:sp>
          <p:nvSpPr>
            <p:cNvPr name="Freeform 6" id="6"/>
            <p:cNvSpPr/>
            <p:nvPr/>
          </p:nvSpPr>
          <p:spPr>
            <a:xfrm flipH="false" flipV="false" rot="0">
              <a:off x="0" y="0"/>
              <a:ext cx="668303" cy="1297834"/>
            </a:xfrm>
            <a:custGeom>
              <a:avLst/>
              <a:gdLst/>
              <a:ahLst/>
              <a:cxnLst/>
              <a:rect r="r" b="b" t="t" l="l"/>
              <a:pathLst>
                <a:path h="1297834" w="668303">
                  <a:moveTo>
                    <a:pt x="0" y="0"/>
                  </a:moveTo>
                  <a:lnTo>
                    <a:pt x="668303" y="0"/>
                  </a:lnTo>
                  <a:lnTo>
                    <a:pt x="668303" y="1297834"/>
                  </a:lnTo>
                  <a:lnTo>
                    <a:pt x="0" y="1297834"/>
                  </a:lnTo>
                  <a:close/>
                </a:path>
              </a:pathLst>
            </a:custGeom>
            <a:solidFill>
              <a:srgbClr val="487307"/>
            </a:solidFill>
          </p:spPr>
        </p:sp>
        <p:sp>
          <p:nvSpPr>
            <p:cNvPr name="TextBox 7" id="7"/>
            <p:cNvSpPr txBox="true"/>
            <p:nvPr/>
          </p:nvSpPr>
          <p:spPr>
            <a:xfrm>
              <a:off x="0" y="-38100"/>
              <a:ext cx="668303" cy="133593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0" y="2322554"/>
            <a:ext cx="4572000" cy="6722495"/>
            <a:chOff x="0" y="0"/>
            <a:chExt cx="803047" cy="1180770"/>
          </a:xfrm>
        </p:grpSpPr>
        <p:sp>
          <p:nvSpPr>
            <p:cNvPr name="Freeform 9" id="9"/>
            <p:cNvSpPr/>
            <p:nvPr/>
          </p:nvSpPr>
          <p:spPr>
            <a:xfrm flipH="false" flipV="false" rot="0">
              <a:off x="0" y="0"/>
              <a:ext cx="803047" cy="1180770"/>
            </a:xfrm>
            <a:custGeom>
              <a:avLst/>
              <a:gdLst/>
              <a:ahLst/>
              <a:cxnLst/>
              <a:rect r="r" b="b" t="t" l="l"/>
              <a:pathLst>
                <a:path h="1180770" w="803047">
                  <a:moveTo>
                    <a:pt x="59267" y="0"/>
                  </a:moveTo>
                  <a:lnTo>
                    <a:pt x="743780" y="0"/>
                  </a:lnTo>
                  <a:cubicBezTo>
                    <a:pt x="776512" y="0"/>
                    <a:pt x="803047" y="26535"/>
                    <a:pt x="803047" y="59267"/>
                  </a:cubicBezTo>
                  <a:lnTo>
                    <a:pt x="803047" y="1121503"/>
                  </a:lnTo>
                  <a:cubicBezTo>
                    <a:pt x="803047" y="1154235"/>
                    <a:pt x="776512" y="1180770"/>
                    <a:pt x="743780" y="1180770"/>
                  </a:cubicBezTo>
                  <a:lnTo>
                    <a:pt x="59267" y="1180770"/>
                  </a:lnTo>
                  <a:cubicBezTo>
                    <a:pt x="26535" y="1180770"/>
                    <a:pt x="0" y="1154235"/>
                    <a:pt x="0" y="1121503"/>
                  </a:cubicBezTo>
                  <a:lnTo>
                    <a:pt x="0" y="59267"/>
                  </a:lnTo>
                  <a:cubicBezTo>
                    <a:pt x="0" y="26535"/>
                    <a:pt x="26535" y="0"/>
                    <a:pt x="59267" y="0"/>
                  </a:cubicBezTo>
                  <a:close/>
                </a:path>
              </a:pathLst>
            </a:custGeom>
            <a:blipFill>
              <a:blip r:embed="rId2"/>
              <a:stretch>
                <a:fillRect l="0" t="-1100" r="0" b="-1100"/>
              </a:stretch>
            </a:blipFill>
            <a:ln cap="rnd">
              <a:noFill/>
              <a:prstDash val="solid"/>
              <a:round/>
            </a:ln>
          </p:spPr>
        </p:sp>
      </p:grpSp>
      <p:grpSp>
        <p:nvGrpSpPr>
          <p:cNvPr name="Group 10" id="10"/>
          <p:cNvGrpSpPr/>
          <p:nvPr/>
        </p:nvGrpSpPr>
        <p:grpSpPr>
          <a:xfrm rot="0">
            <a:off x="4572000" y="2322554"/>
            <a:ext cx="4572000" cy="6722495"/>
            <a:chOff x="0" y="0"/>
            <a:chExt cx="803047" cy="1180770"/>
          </a:xfrm>
        </p:grpSpPr>
        <p:sp>
          <p:nvSpPr>
            <p:cNvPr name="Freeform 11" id="11"/>
            <p:cNvSpPr/>
            <p:nvPr/>
          </p:nvSpPr>
          <p:spPr>
            <a:xfrm flipH="false" flipV="false" rot="0">
              <a:off x="0" y="0"/>
              <a:ext cx="803047" cy="1180770"/>
            </a:xfrm>
            <a:custGeom>
              <a:avLst/>
              <a:gdLst/>
              <a:ahLst/>
              <a:cxnLst/>
              <a:rect r="r" b="b" t="t" l="l"/>
              <a:pathLst>
                <a:path h="1180770" w="803047">
                  <a:moveTo>
                    <a:pt x="59267" y="0"/>
                  </a:moveTo>
                  <a:lnTo>
                    <a:pt x="743780" y="0"/>
                  </a:lnTo>
                  <a:cubicBezTo>
                    <a:pt x="776512" y="0"/>
                    <a:pt x="803047" y="26535"/>
                    <a:pt x="803047" y="59267"/>
                  </a:cubicBezTo>
                  <a:lnTo>
                    <a:pt x="803047" y="1121503"/>
                  </a:lnTo>
                  <a:cubicBezTo>
                    <a:pt x="803047" y="1154235"/>
                    <a:pt x="776512" y="1180770"/>
                    <a:pt x="743780" y="1180770"/>
                  </a:cubicBezTo>
                  <a:lnTo>
                    <a:pt x="59267" y="1180770"/>
                  </a:lnTo>
                  <a:cubicBezTo>
                    <a:pt x="26535" y="1180770"/>
                    <a:pt x="0" y="1154235"/>
                    <a:pt x="0" y="1121503"/>
                  </a:cubicBezTo>
                  <a:lnTo>
                    <a:pt x="0" y="59267"/>
                  </a:lnTo>
                  <a:cubicBezTo>
                    <a:pt x="0" y="26535"/>
                    <a:pt x="26535" y="0"/>
                    <a:pt x="59267" y="0"/>
                  </a:cubicBezTo>
                  <a:close/>
                </a:path>
              </a:pathLst>
            </a:custGeom>
            <a:blipFill>
              <a:blip r:embed="rId3"/>
              <a:stretch>
                <a:fillRect l="-5071" t="0" r="-5071" b="0"/>
              </a:stretch>
            </a:blipFill>
            <a:ln cap="rnd">
              <a:noFill/>
              <a:prstDash val="solid"/>
              <a:round/>
            </a:ln>
          </p:spPr>
        </p:sp>
      </p:grpSp>
      <p:grpSp>
        <p:nvGrpSpPr>
          <p:cNvPr name="Group 12" id="12"/>
          <p:cNvGrpSpPr/>
          <p:nvPr/>
        </p:nvGrpSpPr>
        <p:grpSpPr>
          <a:xfrm rot="0">
            <a:off x="9144000" y="2322554"/>
            <a:ext cx="4572000" cy="6722495"/>
            <a:chOff x="0" y="0"/>
            <a:chExt cx="803047" cy="1180770"/>
          </a:xfrm>
        </p:grpSpPr>
        <p:sp>
          <p:nvSpPr>
            <p:cNvPr name="Freeform 13" id="13"/>
            <p:cNvSpPr/>
            <p:nvPr/>
          </p:nvSpPr>
          <p:spPr>
            <a:xfrm flipH="false" flipV="false" rot="0">
              <a:off x="0" y="0"/>
              <a:ext cx="803047" cy="1180770"/>
            </a:xfrm>
            <a:custGeom>
              <a:avLst/>
              <a:gdLst/>
              <a:ahLst/>
              <a:cxnLst/>
              <a:rect r="r" b="b" t="t" l="l"/>
              <a:pathLst>
                <a:path h="1180770" w="803047">
                  <a:moveTo>
                    <a:pt x="59267" y="0"/>
                  </a:moveTo>
                  <a:lnTo>
                    <a:pt x="743780" y="0"/>
                  </a:lnTo>
                  <a:cubicBezTo>
                    <a:pt x="776512" y="0"/>
                    <a:pt x="803047" y="26535"/>
                    <a:pt x="803047" y="59267"/>
                  </a:cubicBezTo>
                  <a:lnTo>
                    <a:pt x="803047" y="1121503"/>
                  </a:lnTo>
                  <a:cubicBezTo>
                    <a:pt x="803047" y="1154235"/>
                    <a:pt x="776512" y="1180770"/>
                    <a:pt x="743780" y="1180770"/>
                  </a:cubicBezTo>
                  <a:lnTo>
                    <a:pt x="59267" y="1180770"/>
                  </a:lnTo>
                  <a:cubicBezTo>
                    <a:pt x="26535" y="1180770"/>
                    <a:pt x="0" y="1154235"/>
                    <a:pt x="0" y="1121503"/>
                  </a:cubicBezTo>
                  <a:lnTo>
                    <a:pt x="0" y="59267"/>
                  </a:lnTo>
                  <a:cubicBezTo>
                    <a:pt x="0" y="26535"/>
                    <a:pt x="26535" y="0"/>
                    <a:pt x="59267" y="0"/>
                  </a:cubicBezTo>
                  <a:close/>
                </a:path>
              </a:pathLst>
            </a:custGeom>
            <a:blipFill>
              <a:blip r:embed="rId4"/>
              <a:stretch>
                <a:fillRect l="0" t="-1100" r="0" b="-1100"/>
              </a:stretch>
            </a:blipFill>
            <a:ln cap="rnd">
              <a:noFill/>
              <a:prstDash val="solid"/>
              <a:round/>
            </a:ln>
          </p:spPr>
        </p:sp>
      </p:grpSp>
      <p:grpSp>
        <p:nvGrpSpPr>
          <p:cNvPr name="Group 14" id="14"/>
          <p:cNvGrpSpPr/>
          <p:nvPr/>
        </p:nvGrpSpPr>
        <p:grpSpPr>
          <a:xfrm rot="0">
            <a:off x="13716000" y="2322554"/>
            <a:ext cx="4572000" cy="6722495"/>
            <a:chOff x="0" y="0"/>
            <a:chExt cx="803047" cy="1180770"/>
          </a:xfrm>
        </p:grpSpPr>
        <p:sp>
          <p:nvSpPr>
            <p:cNvPr name="Freeform 15" id="15"/>
            <p:cNvSpPr/>
            <p:nvPr/>
          </p:nvSpPr>
          <p:spPr>
            <a:xfrm flipH="false" flipV="false" rot="0">
              <a:off x="0" y="0"/>
              <a:ext cx="803047" cy="1180770"/>
            </a:xfrm>
            <a:custGeom>
              <a:avLst/>
              <a:gdLst/>
              <a:ahLst/>
              <a:cxnLst/>
              <a:rect r="r" b="b" t="t" l="l"/>
              <a:pathLst>
                <a:path h="1180770" w="803047">
                  <a:moveTo>
                    <a:pt x="59267" y="0"/>
                  </a:moveTo>
                  <a:lnTo>
                    <a:pt x="743780" y="0"/>
                  </a:lnTo>
                  <a:cubicBezTo>
                    <a:pt x="776512" y="0"/>
                    <a:pt x="803047" y="26535"/>
                    <a:pt x="803047" y="59267"/>
                  </a:cubicBezTo>
                  <a:lnTo>
                    <a:pt x="803047" y="1121503"/>
                  </a:lnTo>
                  <a:cubicBezTo>
                    <a:pt x="803047" y="1154235"/>
                    <a:pt x="776512" y="1180770"/>
                    <a:pt x="743780" y="1180770"/>
                  </a:cubicBezTo>
                  <a:lnTo>
                    <a:pt x="59267" y="1180770"/>
                  </a:lnTo>
                  <a:cubicBezTo>
                    <a:pt x="26535" y="1180770"/>
                    <a:pt x="0" y="1154235"/>
                    <a:pt x="0" y="1121503"/>
                  </a:cubicBezTo>
                  <a:lnTo>
                    <a:pt x="0" y="59267"/>
                  </a:lnTo>
                  <a:cubicBezTo>
                    <a:pt x="0" y="26535"/>
                    <a:pt x="26535" y="0"/>
                    <a:pt x="59267" y="0"/>
                  </a:cubicBezTo>
                  <a:close/>
                </a:path>
              </a:pathLst>
            </a:custGeom>
            <a:blipFill>
              <a:blip r:embed="rId5"/>
              <a:stretch>
                <a:fillRect l="-80964" t="0" r="-31851" b="0"/>
              </a:stretch>
            </a:blipFill>
            <a:ln cap="rnd">
              <a:noFill/>
              <a:prstDash val="solid"/>
              <a:round/>
            </a:ln>
          </p:spPr>
        </p:sp>
      </p:grpSp>
      <p:sp>
        <p:nvSpPr>
          <p:cNvPr name="Freeform 16" id="16"/>
          <p:cNvSpPr/>
          <p:nvPr/>
        </p:nvSpPr>
        <p:spPr>
          <a:xfrm flipH="false" flipV="false" rot="0">
            <a:off x="15708358" y="922869"/>
            <a:ext cx="307387" cy="589070"/>
          </a:xfrm>
          <a:custGeom>
            <a:avLst/>
            <a:gdLst/>
            <a:ahLst/>
            <a:cxnLst/>
            <a:rect r="r" b="b" t="t" l="l"/>
            <a:pathLst>
              <a:path h="589070" w="307387">
                <a:moveTo>
                  <a:pt x="0" y="0"/>
                </a:moveTo>
                <a:lnTo>
                  <a:pt x="307387" y="0"/>
                </a:lnTo>
                <a:lnTo>
                  <a:pt x="307387" y="589070"/>
                </a:lnTo>
                <a:lnTo>
                  <a:pt x="0" y="5890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7" id="17"/>
          <p:cNvGrpSpPr/>
          <p:nvPr/>
        </p:nvGrpSpPr>
        <p:grpSpPr>
          <a:xfrm rot="0">
            <a:off x="-2640059" y="3826653"/>
            <a:ext cx="9200557" cy="3714296"/>
            <a:chOff x="0" y="0"/>
            <a:chExt cx="2423192" cy="978251"/>
          </a:xfrm>
        </p:grpSpPr>
        <p:sp>
          <p:nvSpPr>
            <p:cNvPr name="Freeform 18" id="18"/>
            <p:cNvSpPr/>
            <p:nvPr/>
          </p:nvSpPr>
          <p:spPr>
            <a:xfrm flipH="false" flipV="false" rot="0">
              <a:off x="0" y="0"/>
              <a:ext cx="2423192" cy="978251"/>
            </a:xfrm>
            <a:custGeom>
              <a:avLst/>
              <a:gdLst/>
              <a:ahLst/>
              <a:cxnLst/>
              <a:rect r="r" b="b" t="t" l="l"/>
              <a:pathLst>
                <a:path h="978251" w="2423192">
                  <a:moveTo>
                    <a:pt x="84146" y="0"/>
                  </a:moveTo>
                  <a:lnTo>
                    <a:pt x="2339046" y="0"/>
                  </a:lnTo>
                  <a:cubicBezTo>
                    <a:pt x="2385518" y="0"/>
                    <a:pt x="2423192" y="37674"/>
                    <a:pt x="2423192" y="84146"/>
                  </a:cubicBezTo>
                  <a:lnTo>
                    <a:pt x="2423192" y="894105"/>
                  </a:lnTo>
                  <a:cubicBezTo>
                    <a:pt x="2423192" y="916422"/>
                    <a:pt x="2414326" y="937825"/>
                    <a:pt x="2398546" y="953605"/>
                  </a:cubicBezTo>
                  <a:cubicBezTo>
                    <a:pt x="2382765" y="969386"/>
                    <a:pt x="2361363" y="978251"/>
                    <a:pt x="2339046" y="978251"/>
                  </a:cubicBezTo>
                  <a:lnTo>
                    <a:pt x="84146" y="978251"/>
                  </a:lnTo>
                  <a:cubicBezTo>
                    <a:pt x="37674" y="978251"/>
                    <a:pt x="0" y="940577"/>
                    <a:pt x="0" y="894105"/>
                  </a:cubicBezTo>
                  <a:lnTo>
                    <a:pt x="0" y="84146"/>
                  </a:lnTo>
                  <a:cubicBezTo>
                    <a:pt x="0" y="37674"/>
                    <a:pt x="37674" y="0"/>
                    <a:pt x="84146" y="0"/>
                  </a:cubicBezTo>
                  <a:close/>
                </a:path>
              </a:pathLst>
            </a:custGeom>
            <a:solidFill>
              <a:srgbClr val="FFFFFF"/>
            </a:solidFill>
            <a:ln w="38100" cap="rnd">
              <a:solidFill>
                <a:srgbClr val="487307"/>
              </a:solidFill>
              <a:prstDash val="solid"/>
              <a:round/>
            </a:ln>
          </p:spPr>
        </p:sp>
        <p:sp>
          <p:nvSpPr>
            <p:cNvPr name="TextBox 19" id="19"/>
            <p:cNvSpPr txBox="true"/>
            <p:nvPr/>
          </p:nvSpPr>
          <p:spPr>
            <a:xfrm>
              <a:off x="0" y="-38100"/>
              <a:ext cx="2423192" cy="1016351"/>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16158908" y="982457"/>
            <a:ext cx="1343668" cy="533400"/>
          </a:xfrm>
          <a:prstGeom prst="rect">
            <a:avLst/>
          </a:prstGeom>
        </p:spPr>
        <p:txBody>
          <a:bodyPr anchor="t" rtlCol="false" tIns="0" lIns="0" bIns="0" rIns="0">
            <a:spAutoFit/>
          </a:bodyPr>
          <a:lstStyle/>
          <a:p>
            <a:pPr algn="l">
              <a:lnSpc>
                <a:spcPts val="2165"/>
              </a:lnSpc>
            </a:pPr>
            <a:r>
              <a:rPr lang="en-US" sz="1804" b="true">
                <a:solidFill>
                  <a:srgbClr val="F7F7F0"/>
                </a:solidFill>
                <a:latin typeface="Garet Bold"/>
                <a:ea typeface="Garet Bold"/>
                <a:cs typeface="Garet Bold"/>
                <a:sym typeface="Garet Bold"/>
              </a:rPr>
              <a:t>Thynk Unlimited</a:t>
            </a:r>
          </a:p>
        </p:txBody>
      </p:sp>
      <p:sp>
        <p:nvSpPr>
          <p:cNvPr name="TextBox 21" id="21"/>
          <p:cNvSpPr txBox="true"/>
          <p:nvPr/>
        </p:nvSpPr>
        <p:spPr>
          <a:xfrm rot="0">
            <a:off x="689972" y="9393322"/>
            <a:ext cx="3555483" cy="323215"/>
          </a:xfrm>
          <a:prstGeom prst="rect">
            <a:avLst/>
          </a:prstGeom>
        </p:spPr>
        <p:txBody>
          <a:bodyPr anchor="t" rtlCol="false" tIns="0" lIns="0" bIns="0" rIns="0">
            <a:spAutoFit/>
          </a:bodyPr>
          <a:lstStyle/>
          <a:p>
            <a:pPr algn="l">
              <a:lnSpc>
                <a:spcPts val="2659"/>
              </a:lnSpc>
              <a:spcBef>
                <a:spcPct val="0"/>
              </a:spcBef>
            </a:pPr>
            <a:r>
              <a:rPr lang="en-US" b="true" sz="1899">
                <a:solidFill>
                  <a:srgbClr val="487307"/>
                </a:solidFill>
                <a:latin typeface="Canva Sans Bold"/>
                <a:ea typeface="Canva Sans Bold"/>
                <a:cs typeface="Canva Sans Bold"/>
                <a:sym typeface="Canva Sans Bold"/>
              </a:rPr>
              <a:t>www.reallygreatsite.com</a:t>
            </a:r>
          </a:p>
        </p:txBody>
      </p:sp>
      <p:sp>
        <p:nvSpPr>
          <p:cNvPr name="TextBox 22" id="22"/>
          <p:cNvSpPr txBox="true"/>
          <p:nvPr/>
        </p:nvSpPr>
        <p:spPr>
          <a:xfrm rot="0">
            <a:off x="689972" y="913910"/>
            <a:ext cx="767816" cy="601947"/>
          </a:xfrm>
          <a:prstGeom prst="rect">
            <a:avLst/>
          </a:prstGeom>
        </p:spPr>
        <p:txBody>
          <a:bodyPr anchor="t" rtlCol="false" tIns="0" lIns="0" bIns="0" rIns="0">
            <a:spAutoFit/>
          </a:bodyPr>
          <a:lstStyle/>
          <a:p>
            <a:pPr algn="l">
              <a:lnSpc>
                <a:spcPts val="5008"/>
              </a:lnSpc>
              <a:spcBef>
                <a:spcPct val="0"/>
              </a:spcBef>
            </a:pPr>
            <a:r>
              <a:rPr lang="en-US" b="true" sz="3577">
                <a:solidFill>
                  <a:srgbClr val="FFFCF3"/>
                </a:solidFill>
                <a:latin typeface="Garet Bold"/>
                <a:ea typeface="Garet Bold"/>
                <a:cs typeface="Garet Bold"/>
                <a:sym typeface="Garet Bold"/>
              </a:rPr>
              <a:t>07</a:t>
            </a:r>
          </a:p>
        </p:txBody>
      </p:sp>
      <p:sp>
        <p:nvSpPr>
          <p:cNvPr name="TextBox 23" id="23"/>
          <p:cNvSpPr txBox="true"/>
          <p:nvPr/>
        </p:nvSpPr>
        <p:spPr>
          <a:xfrm rot="0">
            <a:off x="2199253" y="907753"/>
            <a:ext cx="8722489" cy="863783"/>
          </a:xfrm>
          <a:prstGeom prst="rect">
            <a:avLst/>
          </a:prstGeom>
        </p:spPr>
        <p:txBody>
          <a:bodyPr anchor="t" rtlCol="false" tIns="0" lIns="0" bIns="0" rIns="0">
            <a:spAutoFit/>
          </a:bodyPr>
          <a:lstStyle/>
          <a:p>
            <a:pPr algn="l">
              <a:lnSpc>
                <a:spcPts val="6393"/>
              </a:lnSpc>
            </a:pPr>
            <a:r>
              <a:rPr lang="en-US" sz="6874" b="true">
                <a:solidFill>
                  <a:srgbClr val="70821F"/>
                </a:solidFill>
                <a:latin typeface="Garet Bold"/>
                <a:ea typeface="Garet Bold"/>
                <a:cs typeface="Garet Bold"/>
                <a:sym typeface="Garet Bold"/>
              </a:rPr>
              <a:t>Pushkar</a:t>
            </a:r>
          </a:p>
        </p:txBody>
      </p:sp>
      <p:sp>
        <p:nvSpPr>
          <p:cNvPr name="TextBox 24" id="24"/>
          <p:cNvSpPr txBox="true"/>
          <p:nvPr/>
        </p:nvSpPr>
        <p:spPr>
          <a:xfrm rot="0">
            <a:off x="211943" y="3975440"/>
            <a:ext cx="6348554" cy="3946623"/>
          </a:xfrm>
          <a:prstGeom prst="rect">
            <a:avLst/>
          </a:prstGeom>
        </p:spPr>
        <p:txBody>
          <a:bodyPr anchor="t" rtlCol="false" tIns="0" lIns="0" bIns="0" rIns="0">
            <a:spAutoFit/>
          </a:bodyPr>
          <a:lstStyle/>
          <a:p>
            <a:pPr algn="l">
              <a:lnSpc>
                <a:spcPts val="3494"/>
              </a:lnSpc>
            </a:pPr>
            <a:r>
              <a:rPr lang="en-US" sz="2496">
                <a:solidFill>
                  <a:srgbClr val="487307"/>
                </a:solidFill>
                <a:latin typeface="Poppins"/>
                <a:ea typeface="Poppins"/>
                <a:cs typeface="Poppins"/>
                <a:sym typeface="Poppins"/>
              </a:rPr>
              <a:t>Numerous </a:t>
            </a:r>
            <a:r>
              <a:rPr lang="en-US" sz="2496" b="true">
                <a:solidFill>
                  <a:srgbClr val="487307"/>
                </a:solidFill>
                <a:latin typeface="Poppins Bold"/>
                <a:ea typeface="Poppins Bold"/>
                <a:cs typeface="Poppins Bold"/>
                <a:sym typeface="Poppins Bold"/>
              </a:rPr>
              <a:t>Hot Air Balloon festivals</a:t>
            </a:r>
            <a:r>
              <a:rPr lang="en-US" sz="2496">
                <a:solidFill>
                  <a:srgbClr val="487307"/>
                </a:solidFill>
                <a:latin typeface="Poppins"/>
                <a:ea typeface="Poppins"/>
                <a:cs typeface="Poppins"/>
                <a:sym typeface="Poppins"/>
              </a:rPr>
              <a:t> have been organised in Pushkar by the Government of Rajasthan in the past. As October marks the beginning of the tourist season, it’s a great time to organize the Balloon Championship before the bustling Pushkar Camel Fair in November.</a:t>
            </a:r>
          </a:p>
          <a:p>
            <a:pPr algn="l">
              <a:lnSpc>
                <a:spcPts val="3494"/>
              </a:lnSpc>
              <a:spcBef>
                <a:spcPct val="0"/>
              </a:spcBef>
            </a:pPr>
            <a:r>
              <a:rPr lang="en-US" sz="2496">
                <a:solidFill>
                  <a:srgbClr val="487307"/>
                </a:solidFill>
                <a:latin typeface="Poppins"/>
                <a:ea typeface="Poppins"/>
                <a:cs typeface="Poppins"/>
                <a:sym typeface="Poppins"/>
              </a:rPr>
              <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BF7"/>
        </a:solidFill>
      </p:bgPr>
    </p:bg>
    <p:spTree>
      <p:nvGrpSpPr>
        <p:cNvPr id="1" name=""/>
        <p:cNvGrpSpPr/>
        <p:nvPr/>
      </p:nvGrpSpPr>
      <p:grpSpPr>
        <a:xfrm>
          <a:off x="0" y="0"/>
          <a:ext cx="0" cy="0"/>
          <a:chOff x="0" y="0"/>
          <a:chExt cx="0" cy="0"/>
        </a:xfrm>
      </p:grpSpPr>
      <p:grpSp>
        <p:nvGrpSpPr>
          <p:cNvPr name="Group 2" id="2"/>
          <p:cNvGrpSpPr/>
          <p:nvPr/>
        </p:nvGrpSpPr>
        <p:grpSpPr>
          <a:xfrm rot="0">
            <a:off x="9022177" y="703874"/>
            <a:ext cx="9265823" cy="8879252"/>
            <a:chOff x="0" y="0"/>
            <a:chExt cx="6334760" cy="6070473"/>
          </a:xfrm>
        </p:grpSpPr>
        <p:sp>
          <p:nvSpPr>
            <p:cNvPr name="Freeform 3" id="3"/>
            <p:cNvSpPr/>
            <p:nvPr/>
          </p:nvSpPr>
          <p:spPr>
            <a:xfrm flipH="false" flipV="false" rot="0">
              <a:off x="-81534" y="-15367"/>
              <a:ext cx="6419342" cy="6097397"/>
            </a:xfrm>
            <a:custGeom>
              <a:avLst/>
              <a:gdLst/>
              <a:ahLst/>
              <a:cxnLst/>
              <a:rect r="r" b="b" t="t" l="l"/>
              <a:pathLst>
                <a:path h="6097397" w="6419342">
                  <a:moveTo>
                    <a:pt x="6416294" y="6069076"/>
                  </a:moveTo>
                  <a:cubicBezTo>
                    <a:pt x="6148324" y="6097397"/>
                    <a:pt x="5911723" y="6084316"/>
                    <a:pt x="5641340" y="6070346"/>
                  </a:cubicBezTo>
                  <a:cubicBezTo>
                    <a:pt x="4147947" y="6093968"/>
                    <a:pt x="2247011" y="6076442"/>
                    <a:pt x="664845" y="6074029"/>
                  </a:cubicBezTo>
                  <a:cubicBezTo>
                    <a:pt x="603504" y="6095619"/>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8"/>
                  </a:cubicBezTo>
                  <a:cubicBezTo>
                    <a:pt x="0" y="4473448"/>
                    <a:pt x="151130" y="4495927"/>
                    <a:pt x="124587" y="4430776"/>
                  </a:cubicBezTo>
                  <a:cubicBezTo>
                    <a:pt x="75057" y="4336034"/>
                    <a:pt x="143510" y="4247007"/>
                    <a:pt x="181229" y="4188460"/>
                  </a:cubicBezTo>
                  <a:cubicBezTo>
                    <a:pt x="287655" y="4070350"/>
                    <a:pt x="377952" y="3877183"/>
                    <a:pt x="353441" y="3840988"/>
                  </a:cubicBezTo>
                  <a:cubicBezTo>
                    <a:pt x="356489" y="3775456"/>
                    <a:pt x="444246" y="3738372"/>
                    <a:pt x="416433" y="3670300"/>
                  </a:cubicBezTo>
                  <a:cubicBezTo>
                    <a:pt x="440817" y="3625850"/>
                    <a:pt x="489839" y="3551428"/>
                    <a:pt x="543814" y="3502152"/>
                  </a:cubicBezTo>
                  <a:cubicBezTo>
                    <a:pt x="550926" y="3320288"/>
                    <a:pt x="585851" y="3252978"/>
                    <a:pt x="608838" y="3158744"/>
                  </a:cubicBezTo>
                  <a:cubicBezTo>
                    <a:pt x="658495" y="3074797"/>
                    <a:pt x="674497" y="2991612"/>
                    <a:pt x="723392" y="2921127"/>
                  </a:cubicBezTo>
                  <a:cubicBezTo>
                    <a:pt x="674116" y="2844927"/>
                    <a:pt x="740918" y="2833751"/>
                    <a:pt x="718820" y="2801239"/>
                  </a:cubicBezTo>
                  <a:cubicBezTo>
                    <a:pt x="815848" y="2672842"/>
                    <a:pt x="786130" y="2438527"/>
                    <a:pt x="764667" y="2299843"/>
                  </a:cubicBezTo>
                  <a:cubicBezTo>
                    <a:pt x="732028" y="2202053"/>
                    <a:pt x="705866" y="2152650"/>
                    <a:pt x="634111" y="2110740"/>
                  </a:cubicBezTo>
                  <a:cubicBezTo>
                    <a:pt x="649732" y="2057400"/>
                    <a:pt x="597154" y="2011299"/>
                    <a:pt x="581025" y="2017522"/>
                  </a:cubicBezTo>
                  <a:cubicBezTo>
                    <a:pt x="590423" y="1912493"/>
                    <a:pt x="540766" y="1883156"/>
                    <a:pt x="528701" y="1841881"/>
                  </a:cubicBezTo>
                  <a:cubicBezTo>
                    <a:pt x="469265" y="1788668"/>
                    <a:pt x="606679" y="1780921"/>
                    <a:pt x="532130" y="1711833"/>
                  </a:cubicBezTo>
                  <a:cubicBezTo>
                    <a:pt x="553466" y="1610106"/>
                    <a:pt x="556133" y="1557909"/>
                    <a:pt x="535813" y="1513078"/>
                  </a:cubicBezTo>
                  <a:cubicBezTo>
                    <a:pt x="520319" y="1475867"/>
                    <a:pt x="599948" y="1400810"/>
                    <a:pt x="571500" y="1407033"/>
                  </a:cubicBezTo>
                  <a:cubicBezTo>
                    <a:pt x="572770" y="1350645"/>
                    <a:pt x="535686" y="1326769"/>
                    <a:pt x="514858" y="1309878"/>
                  </a:cubicBezTo>
                  <a:cubicBezTo>
                    <a:pt x="524383" y="1286637"/>
                    <a:pt x="584200" y="1243330"/>
                    <a:pt x="590931" y="1230249"/>
                  </a:cubicBezTo>
                  <a:cubicBezTo>
                    <a:pt x="598170" y="1172464"/>
                    <a:pt x="524383" y="1159637"/>
                    <a:pt x="579374" y="1100328"/>
                  </a:cubicBezTo>
                  <a:cubicBezTo>
                    <a:pt x="541274" y="1030097"/>
                    <a:pt x="511175" y="1020699"/>
                    <a:pt x="524002" y="969645"/>
                  </a:cubicBezTo>
                  <a:cubicBezTo>
                    <a:pt x="416687" y="569087"/>
                    <a:pt x="523367" y="697992"/>
                    <a:pt x="565404" y="482981"/>
                  </a:cubicBezTo>
                  <a:cubicBezTo>
                    <a:pt x="622173" y="322580"/>
                    <a:pt x="547878" y="357378"/>
                    <a:pt x="532384" y="246888"/>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a:blip r:embed="rId2"/>
              <a:stretch>
                <a:fillRect l="-25455" t="0" r="-25455" b="0"/>
              </a:stretch>
            </a:blipFill>
          </p:spPr>
        </p:sp>
      </p:grpSp>
      <p:sp>
        <p:nvSpPr>
          <p:cNvPr name="TextBox 4" id="4"/>
          <p:cNvSpPr txBox="true"/>
          <p:nvPr/>
        </p:nvSpPr>
        <p:spPr>
          <a:xfrm rot="0">
            <a:off x="287073" y="3528652"/>
            <a:ext cx="8856927" cy="4193532"/>
          </a:xfrm>
          <a:prstGeom prst="rect">
            <a:avLst/>
          </a:prstGeom>
        </p:spPr>
        <p:txBody>
          <a:bodyPr anchor="t" rtlCol="false" tIns="0" lIns="0" bIns="0" rIns="0">
            <a:spAutoFit/>
          </a:bodyPr>
          <a:lstStyle/>
          <a:p>
            <a:pPr algn="just">
              <a:lnSpc>
                <a:spcPts val="4656"/>
              </a:lnSpc>
            </a:pPr>
            <a:r>
              <a:rPr lang="en-US" sz="4272" spc="-166">
                <a:solidFill>
                  <a:srgbClr val="0B5304"/>
                </a:solidFill>
                <a:latin typeface="Poppins"/>
                <a:ea typeface="Poppins"/>
                <a:cs typeface="Poppins"/>
                <a:sym typeface="Poppins"/>
              </a:rPr>
              <a:t>In October, Pushkar experiences pleasant weather with the transition from monsoon to winter. The temperature ranges between 18°C to 25°C in the morning and evening. </a:t>
            </a:r>
          </a:p>
          <a:p>
            <a:pPr algn="just" marL="0" indent="0" lvl="0">
              <a:lnSpc>
                <a:spcPts val="4656"/>
              </a:lnSpc>
              <a:spcBef>
                <a:spcPct val="0"/>
              </a:spcBef>
            </a:pPr>
          </a:p>
        </p:txBody>
      </p:sp>
      <p:sp>
        <p:nvSpPr>
          <p:cNvPr name="TextBox 5" id="5"/>
          <p:cNvSpPr txBox="true"/>
          <p:nvPr/>
        </p:nvSpPr>
        <p:spPr>
          <a:xfrm rot="0">
            <a:off x="624787" y="222638"/>
            <a:ext cx="10099916" cy="1670148"/>
          </a:xfrm>
          <a:prstGeom prst="rect">
            <a:avLst/>
          </a:prstGeom>
        </p:spPr>
        <p:txBody>
          <a:bodyPr anchor="t" rtlCol="false" tIns="0" lIns="0" bIns="0" rIns="0">
            <a:spAutoFit/>
          </a:bodyPr>
          <a:lstStyle/>
          <a:p>
            <a:pPr algn="l">
              <a:lnSpc>
                <a:spcPts val="12926"/>
              </a:lnSpc>
            </a:pPr>
            <a:r>
              <a:rPr lang="en-US" sz="9233" b="true">
                <a:solidFill>
                  <a:srgbClr val="0B5304"/>
                </a:solidFill>
                <a:latin typeface="Poppins Bold"/>
                <a:ea typeface="Poppins Bold"/>
                <a:cs typeface="Poppins Bold"/>
                <a:sym typeface="Poppins Bold"/>
              </a:rPr>
              <a:t>CLIMATE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BF7"/>
        </a:solidFill>
      </p:bgPr>
    </p:bg>
    <p:spTree>
      <p:nvGrpSpPr>
        <p:cNvPr id="1" name=""/>
        <p:cNvGrpSpPr/>
        <p:nvPr/>
      </p:nvGrpSpPr>
      <p:grpSpPr>
        <a:xfrm>
          <a:off x="0" y="0"/>
          <a:ext cx="0" cy="0"/>
          <a:chOff x="0" y="0"/>
          <a:chExt cx="0" cy="0"/>
        </a:xfrm>
      </p:grpSpPr>
      <p:sp>
        <p:nvSpPr>
          <p:cNvPr name="Freeform 2" id="2"/>
          <p:cNvSpPr/>
          <p:nvPr/>
        </p:nvSpPr>
        <p:spPr>
          <a:xfrm flipH="false" flipV="false" rot="0">
            <a:off x="8070489" y="1539999"/>
            <a:ext cx="4883796" cy="3662847"/>
          </a:xfrm>
          <a:custGeom>
            <a:avLst/>
            <a:gdLst/>
            <a:ahLst/>
            <a:cxnLst/>
            <a:rect r="r" b="b" t="t" l="l"/>
            <a:pathLst>
              <a:path h="3662847" w="4883796">
                <a:moveTo>
                  <a:pt x="0" y="0"/>
                </a:moveTo>
                <a:lnTo>
                  <a:pt x="4883796" y="0"/>
                </a:lnTo>
                <a:lnTo>
                  <a:pt x="4883796" y="3662847"/>
                </a:lnTo>
                <a:lnTo>
                  <a:pt x="0" y="3662847"/>
                </a:lnTo>
                <a:lnTo>
                  <a:pt x="0" y="0"/>
                </a:lnTo>
                <a:close/>
              </a:path>
            </a:pathLst>
          </a:custGeom>
          <a:blipFill>
            <a:blip r:embed="rId2"/>
            <a:stretch>
              <a:fillRect l="0" t="-815" r="0" b="-815"/>
            </a:stretch>
          </a:blipFill>
        </p:spPr>
      </p:sp>
      <p:sp>
        <p:nvSpPr>
          <p:cNvPr name="Freeform 3" id="3"/>
          <p:cNvSpPr/>
          <p:nvPr/>
        </p:nvSpPr>
        <p:spPr>
          <a:xfrm flipH="false" flipV="false" rot="0">
            <a:off x="8090131" y="5202846"/>
            <a:ext cx="4844512" cy="3633384"/>
          </a:xfrm>
          <a:custGeom>
            <a:avLst/>
            <a:gdLst/>
            <a:ahLst/>
            <a:cxnLst/>
            <a:rect r="r" b="b" t="t" l="l"/>
            <a:pathLst>
              <a:path h="3633384" w="4844512">
                <a:moveTo>
                  <a:pt x="0" y="0"/>
                </a:moveTo>
                <a:lnTo>
                  <a:pt x="4844512" y="0"/>
                </a:lnTo>
                <a:lnTo>
                  <a:pt x="4844512" y="3633384"/>
                </a:lnTo>
                <a:lnTo>
                  <a:pt x="0" y="3633384"/>
                </a:lnTo>
                <a:lnTo>
                  <a:pt x="0" y="0"/>
                </a:lnTo>
                <a:close/>
              </a:path>
            </a:pathLst>
          </a:custGeom>
          <a:blipFill>
            <a:blip r:embed="rId3"/>
            <a:stretch>
              <a:fillRect l="0" t="-50182" r="0" b="-50182"/>
            </a:stretch>
          </a:blipFill>
        </p:spPr>
      </p:sp>
      <p:sp>
        <p:nvSpPr>
          <p:cNvPr name="Freeform 4" id="4"/>
          <p:cNvSpPr/>
          <p:nvPr/>
        </p:nvSpPr>
        <p:spPr>
          <a:xfrm flipH="false" flipV="false" rot="0">
            <a:off x="12934643" y="1539999"/>
            <a:ext cx="4864154" cy="3648115"/>
          </a:xfrm>
          <a:custGeom>
            <a:avLst/>
            <a:gdLst/>
            <a:ahLst/>
            <a:cxnLst/>
            <a:rect r="r" b="b" t="t" l="l"/>
            <a:pathLst>
              <a:path h="3648115" w="4864154">
                <a:moveTo>
                  <a:pt x="0" y="0"/>
                </a:moveTo>
                <a:lnTo>
                  <a:pt x="4864154" y="0"/>
                </a:lnTo>
                <a:lnTo>
                  <a:pt x="4864154" y="3648116"/>
                </a:lnTo>
                <a:lnTo>
                  <a:pt x="0" y="3648116"/>
                </a:lnTo>
                <a:lnTo>
                  <a:pt x="0" y="0"/>
                </a:lnTo>
                <a:close/>
              </a:path>
            </a:pathLst>
          </a:custGeom>
          <a:blipFill>
            <a:blip r:embed="rId4"/>
            <a:stretch>
              <a:fillRect l="0" t="-15357" r="0" b="-85007"/>
            </a:stretch>
          </a:blipFill>
        </p:spPr>
      </p:sp>
      <p:sp>
        <p:nvSpPr>
          <p:cNvPr name="Freeform 5" id="5"/>
          <p:cNvSpPr/>
          <p:nvPr/>
        </p:nvSpPr>
        <p:spPr>
          <a:xfrm flipH="false" flipV="false" rot="0">
            <a:off x="12934643" y="5188115"/>
            <a:ext cx="4864154" cy="3648115"/>
          </a:xfrm>
          <a:custGeom>
            <a:avLst/>
            <a:gdLst/>
            <a:ahLst/>
            <a:cxnLst/>
            <a:rect r="r" b="b" t="t" l="l"/>
            <a:pathLst>
              <a:path h="3648115" w="4864154">
                <a:moveTo>
                  <a:pt x="0" y="0"/>
                </a:moveTo>
                <a:lnTo>
                  <a:pt x="4864154" y="0"/>
                </a:lnTo>
                <a:lnTo>
                  <a:pt x="4864154" y="3648115"/>
                </a:lnTo>
                <a:lnTo>
                  <a:pt x="0" y="3648115"/>
                </a:lnTo>
                <a:lnTo>
                  <a:pt x="0" y="0"/>
                </a:lnTo>
                <a:close/>
              </a:path>
            </a:pathLst>
          </a:custGeom>
          <a:blipFill>
            <a:blip r:embed="rId5"/>
            <a:stretch>
              <a:fillRect l="0" t="-56263" r="0" b="-81061"/>
            </a:stretch>
          </a:blipFill>
        </p:spPr>
      </p:sp>
      <p:sp>
        <p:nvSpPr>
          <p:cNvPr name="TextBox 6" id="6"/>
          <p:cNvSpPr txBox="true"/>
          <p:nvPr/>
        </p:nvSpPr>
        <p:spPr>
          <a:xfrm rot="0">
            <a:off x="530707" y="1869552"/>
            <a:ext cx="7122942" cy="4537134"/>
          </a:xfrm>
          <a:prstGeom prst="rect">
            <a:avLst/>
          </a:prstGeom>
        </p:spPr>
        <p:txBody>
          <a:bodyPr anchor="t" rtlCol="false" tIns="0" lIns="0" bIns="0" rIns="0">
            <a:spAutoFit/>
          </a:bodyPr>
          <a:lstStyle/>
          <a:p>
            <a:pPr algn="just">
              <a:lnSpc>
                <a:spcPts val="4585"/>
              </a:lnSpc>
            </a:pPr>
          </a:p>
          <a:p>
            <a:pPr algn="just">
              <a:lnSpc>
                <a:spcPts val="4585"/>
              </a:lnSpc>
            </a:pPr>
          </a:p>
          <a:p>
            <a:pPr algn="just">
              <a:lnSpc>
                <a:spcPts val="4585"/>
              </a:lnSpc>
            </a:pPr>
            <a:r>
              <a:rPr lang="en-US" sz="4207" spc="-164">
                <a:solidFill>
                  <a:srgbClr val="0B5304"/>
                </a:solidFill>
                <a:latin typeface="Open Sauce"/>
                <a:ea typeface="Open Sauce"/>
                <a:cs typeface="Open Sauce"/>
                <a:sym typeface="Open Sauce"/>
              </a:rPr>
              <a:t>Pink City (Jaipur) is about 145 Km, from Pushkar.</a:t>
            </a:r>
          </a:p>
          <a:p>
            <a:pPr algn="just">
              <a:lnSpc>
                <a:spcPts val="4585"/>
              </a:lnSpc>
            </a:pPr>
          </a:p>
          <a:p>
            <a:pPr algn="just">
              <a:lnSpc>
                <a:spcPts val="4585"/>
              </a:lnSpc>
            </a:pPr>
            <a:r>
              <a:rPr lang="en-US" sz="4207" spc="-164">
                <a:solidFill>
                  <a:srgbClr val="0B5304"/>
                </a:solidFill>
                <a:latin typeface="Open Sauce"/>
                <a:ea typeface="Open Sauce"/>
                <a:cs typeface="Open Sauce"/>
                <a:sym typeface="Open Sauce"/>
              </a:rPr>
              <a:t>Blue City (Jodhpur) is 179 Km from Pushkar.</a:t>
            </a:r>
          </a:p>
          <a:p>
            <a:pPr algn="just" marL="0" indent="0" lvl="0">
              <a:lnSpc>
                <a:spcPts val="4585"/>
              </a:lnSpc>
              <a:spcBef>
                <a:spcPct val="0"/>
              </a:spcBef>
            </a:pPr>
          </a:p>
        </p:txBody>
      </p:sp>
      <p:sp>
        <p:nvSpPr>
          <p:cNvPr name="TextBox 7" id="7"/>
          <p:cNvSpPr txBox="true"/>
          <p:nvPr/>
        </p:nvSpPr>
        <p:spPr>
          <a:xfrm rot="0">
            <a:off x="393473" y="455520"/>
            <a:ext cx="14245885" cy="1084480"/>
          </a:xfrm>
          <a:prstGeom prst="rect">
            <a:avLst/>
          </a:prstGeom>
        </p:spPr>
        <p:txBody>
          <a:bodyPr anchor="t" rtlCol="false" tIns="0" lIns="0" bIns="0" rIns="0">
            <a:spAutoFit/>
          </a:bodyPr>
          <a:lstStyle/>
          <a:p>
            <a:pPr algn="l" marL="0" indent="0" lvl="0">
              <a:lnSpc>
                <a:spcPts val="7772"/>
              </a:lnSpc>
              <a:spcBef>
                <a:spcPct val="0"/>
              </a:spcBef>
            </a:pPr>
            <a:r>
              <a:rPr lang="en-US" b="true" sz="7130">
                <a:solidFill>
                  <a:srgbClr val="0B5304"/>
                </a:solidFill>
                <a:latin typeface="Poppins Bold"/>
                <a:ea typeface="Poppins Bold"/>
                <a:cs typeface="Poppins Bold"/>
                <a:sym typeface="Poppins Bold"/>
              </a:rPr>
              <a:t>ATTRACTIONS NEAR THE SITE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DAGhrT2YpGQ</dc:identifier>
  <dcterms:modified xsi:type="dcterms:W3CDTF">2011-08-01T06:04:30Z</dcterms:modified>
  <cp:revision>1</cp:revision>
  <dc:title>Green Modern Minimalist Agrifarm Company Presentation</dc:title>
</cp:coreProperties>
</file>