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2" r:id="rId2"/>
    <p:sldMasterId id="2147483666" r:id="rId3"/>
    <p:sldMasterId id="2147483670" r:id="rId4"/>
  </p:sldMasterIdLst>
  <p:notesMasterIdLst>
    <p:notesMasterId r:id="rId18"/>
  </p:notesMasterIdLst>
  <p:sldIdLst>
    <p:sldId id="570" r:id="rId5"/>
    <p:sldId id="393" r:id="rId6"/>
    <p:sldId id="568" r:id="rId7"/>
    <p:sldId id="569" r:id="rId8"/>
    <p:sldId id="571" r:id="rId9"/>
    <p:sldId id="572" r:id="rId10"/>
    <p:sldId id="573" r:id="rId11"/>
    <p:sldId id="574" r:id="rId12"/>
    <p:sldId id="575" r:id="rId13"/>
    <p:sldId id="576" r:id="rId14"/>
    <p:sldId id="577" r:id="rId15"/>
    <p:sldId id="579" r:id="rId16"/>
    <p:sldId id="58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22EBFBC-7AE9-0043-8165-BFB32FBDF53D}">
          <p14:sldIdLst>
            <p14:sldId id="570"/>
            <p14:sldId id="393"/>
            <p14:sldId id="568"/>
            <p14:sldId id="569"/>
            <p14:sldId id="571"/>
            <p14:sldId id="572"/>
            <p14:sldId id="573"/>
            <p14:sldId id="574"/>
            <p14:sldId id="575"/>
            <p14:sldId id="576"/>
            <p14:sldId id="577"/>
            <p14:sldId id="579"/>
            <p14:sldId id="5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EF0"/>
    <a:srgbClr val="093F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94265"/>
  </p:normalViewPr>
  <p:slideViewPr>
    <p:cSldViewPr snapToGrid="0">
      <p:cViewPr varScale="1">
        <p:scale>
          <a:sx n="49" d="100"/>
          <a:sy n="49" d="100"/>
        </p:scale>
        <p:origin x="200" y="15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69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C19F1-72FF-4643-BC1A-340A395FFDB0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CE6503-D321-4B3F-A8A0-C48FB1FFE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285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38414" y="1556703"/>
            <a:ext cx="5641976" cy="2363787"/>
          </a:xfrm>
          <a:prstGeom prst="rect">
            <a:avLst/>
          </a:prstGeom>
        </p:spPr>
        <p:txBody>
          <a:bodyPr wrap="square" anchor="b">
            <a:normAutofit/>
          </a:bodyPr>
          <a:lstStyle>
            <a:lvl1pPr algn="l">
              <a:lnSpc>
                <a:spcPts val="4000"/>
              </a:lnSpc>
              <a:defRPr sz="4000" b="1" cap="none" baseline="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</a:t>
            </a:r>
            <a:r>
              <a:rPr lang="en-US"/>
              <a:t>to </a:t>
            </a:r>
            <a:r>
              <a:rPr lang="x-none"/>
              <a:t>add the title of your meeting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54016" y="4350850"/>
            <a:ext cx="5617195" cy="146702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500"/>
              </a:spcBef>
              <a:buNone/>
              <a:defRPr sz="18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</a:t>
            </a:r>
            <a:r>
              <a:rPr lang="x-none"/>
              <a:t>add the location and country</a:t>
            </a:r>
            <a:br>
              <a:rPr lang="x-none"/>
            </a:br>
            <a:r>
              <a:rPr lang="en-US"/>
              <a:t>Click to </a:t>
            </a:r>
            <a:r>
              <a:rPr lang="x-none"/>
              <a:t>add the date</a:t>
            </a:r>
            <a:endParaRPr lang="en-GB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289560" y="279400"/>
            <a:ext cx="5684520" cy="6299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6355874" y="4086225"/>
            <a:ext cx="859631" cy="45719"/>
          </a:xfrm>
          <a:prstGeom prst="rect">
            <a:avLst/>
          </a:prstGeom>
          <a:solidFill>
            <a:srgbClr val="01AE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76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AI title +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679699" y="6318250"/>
            <a:ext cx="7797800" cy="4238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C0F1E143-F603-B161-BFFD-EDD63CE29BD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1136650" y="214314"/>
            <a:ext cx="10883899" cy="823912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000" b="1" cap="all" baseline="0">
                <a:solidFill>
                  <a:srgbClr val="01AE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1543FE9D-AEAF-0E10-9D17-6B467FB241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36650" y="1181101"/>
            <a:ext cx="10883900" cy="5137149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0"/>
              </a:spcBef>
              <a:defRPr sz="30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7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content 1 box+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2937511" y="214314"/>
            <a:ext cx="8825864" cy="823912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0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37511" y="1181101"/>
            <a:ext cx="8825864" cy="5370899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0"/>
              </a:spcBef>
              <a:defRPr sz="30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60570" y="1548000"/>
            <a:ext cx="2376000" cy="378000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Bef>
                <a:spcPts val="0"/>
              </a:spcBef>
              <a:defRPr sz="20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83307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AI content 1 box+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37510" y="334109"/>
            <a:ext cx="8825865" cy="6217892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0"/>
              </a:spcBef>
              <a:defRPr sz="30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60570" y="1548000"/>
            <a:ext cx="2376000" cy="378000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Bef>
                <a:spcPts val="0"/>
              </a:spcBef>
              <a:defRPr sz="20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53970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1 video box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/>
          <p:cNvSpPr>
            <a:spLocks noGrp="1"/>
          </p:cNvSpPr>
          <p:nvPr>
            <p:ph type="media" sz="quarter" idx="10" hasCustomPrompt="1"/>
          </p:nvPr>
        </p:nvSpPr>
        <p:spPr>
          <a:xfrm>
            <a:off x="2197100" y="1906270"/>
            <a:ext cx="7797800" cy="42799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H" dirty="0"/>
              <a:t>Insert </a:t>
            </a:r>
            <a:r>
              <a:rPr lang="fr-CH" dirty="0" err="1"/>
              <a:t>video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97100" y="495300"/>
            <a:ext cx="7797800" cy="12446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cap="all" baseline="0">
                <a:solidFill>
                  <a:srgbClr val="01AE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82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1 photo box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2197100" y="1908000"/>
            <a:ext cx="7797800" cy="42799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Insert photo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97100" y="495300"/>
            <a:ext cx="7797800" cy="12446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cap="all" baseline="0">
                <a:solidFill>
                  <a:srgbClr val="01AE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258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AI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38414" y="1556703"/>
            <a:ext cx="5641976" cy="2363787"/>
          </a:xfrm>
          <a:prstGeom prst="rect">
            <a:avLst/>
          </a:prstGeom>
        </p:spPr>
        <p:txBody>
          <a:bodyPr wrap="square" anchor="b">
            <a:normAutofit/>
          </a:bodyPr>
          <a:lstStyle>
            <a:lvl1pPr algn="l">
              <a:lnSpc>
                <a:spcPts val="4000"/>
              </a:lnSpc>
              <a:defRPr sz="4000" b="1" cap="none" baseline="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</a:t>
            </a:r>
            <a:r>
              <a:rPr lang="en-US"/>
              <a:t>to </a:t>
            </a:r>
            <a:r>
              <a:rPr lang="x-none"/>
              <a:t>add the title of your meeting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54016" y="4350850"/>
            <a:ext cx="5617195" cy="146702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500"/>
              </a:spcBef>
              <a:buNone/>
              <a:defRPr sz="18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</a:t>
            </a:r>
            <a:r>
              <a:rPr lang="x-none"/>
              <a:t>add the location and country</a:t>
            </a:r>
            <a:br>
              <a:rPr lang="x-none"/>
            </a:br>
            <a:r>
              <a:rPr lang="en-US"/>
              <a:t>Click to </a:t>
            </a:r>
            <a:r>
              <a:rPr lang="x-none"/>
              <a:t>add the date</a:t>
            </a:r>
            <a:endParaRPr lang="en-GB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289560" y="279400"/>
            <a:ext cx="5684520" cy="6299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6355874" y="4086225"/>
            <a:ext cx="859631" cy="45719"/>
          </a:xfrm>
          <a:prstGeom prst="rect">
            <a:avLst/>
          </a:prstGeom>
          <a:solidFill>
            <a:srgbClr val="01AE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59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1 content box + title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789186" y="0"/>
            <a:ext cx="3042310" cy="685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4839883" y="0"/>
            <a:ext cx="2520000" cy="6858000"/>
          </a:xfrm>
          <a:prstGeom prst="rect">
            <a:avLst/>
          </a:prstGeom>
          <a:solidFill>
            <a:srgbClr val="093F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97033" y="1546808"/>
            <a:ext cx="2376000" cy="37800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2000" b="1" cap="all" baseline="0">
                <a:solidFill>
                  <a:srgbClr val="01AE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TEXT STYLE</a:t>
            </a:r>
            <a:endParaRPr lang="en-GB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7359883" y="0"/>
            <a:ext cx="3042310" cy="685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49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2">
            <a:extLst>
              <a:ext uri="{FF2B5EF4-FFF2-40B4-BE49-F238E27FC236}">
                <a16:creationId xmlns:a16="http://schemas.microsoft.com/office/drawing/2014/main" id="{75CF1ADD-686E-494A-B675-79F2D6539E9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0833" y="310135"/>
            <a:ext cx="1656367" cy="1017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/>
          <p:cNvSpPr/>
          <p:nvPr userDrawn="1"/>
        </p:nvSpPr>
        <p:spPr>
          <a:xfrm>
            <a:off x="0" y="0"/>
            <a:ext cx="2520000" cy="6858000"/>
          </a:xfrm>
          <a:prstGeom prst="rect">
            <a:avLst/>
          </a:prstGeom>
          <a:solidFill>
            <a:srgbClr val="093F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87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3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2520000" cy="6858000"/>
          </a:xfrm>
          <a:prstGeom prst="rect">
            <a:avLst/>
          </a:prstGeom>
          <a:solidFill>
            <a:srgbClr val="093F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Image 2">
            <a:extLst>
              <a:ext uri="{FF2B5EF4-FFF2-40B4-BE49-F238E27FC236}">
                <a16:creationId xmlns:a16="http://schemas.microsoft.com/office/drawing/2014/main" id="{57DAA3ED-DF31-4DB8-A5D6-737AB2FE812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81" y="175981"/>
            <a:ext cx="1392663" cy="85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1013897" y="6400800"/>
            <a:ext cx="8835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4B52B8-82C3-4259-8123-7875005D0C4D}" type="slidenum">
              <a:rPr lang="en-GB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15"/>
          <p:cNvSpPr txBox="1">
            <a:spLocks/>
          </p:cNvSpPr>
          <p:nvPr userDrawn="1"/>
        </p:nvSpPr>
        <p:spPr>
          <a:xfrm>
            <a:off x="60008" y="5976000"/>
            <a:ext cx="2376000" cy="576000"/>
          </a:xfrm>
          <a:prstGeom prst="rect">
            <a:avLst/>
          </a:prstGeom>
        </p:spPr>
        <p:txBody>
          <a:bodyPr anchor="b" anchorCtr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 baseline="0">
                <a:solidFill>
                  <a:srgbClr val="01AEF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/>
              <a:t>2025 </a:t>
            </a:r>
            <a:r>
              <a:rPr lang="x-none" sz="1200"/>
              <a:t>CIA Plenary M</a:t>
            </a:r>
            <a:r>
              <a:rPr lang="en-GB" sz="1200" dirty="0" err="1"/>
              <a:t>eeting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27453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7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ts val="5000"/>
        </a:lnSpc>
        <a:spcBef>
          <a:spcPts val="1000"/>
        </a:spcBef>
        <a:buFont typeface="Arial" panose="020B0604020202020204" pitchFamily="34" charset="0"/>
        <a:buNone/>
        <a:defRPr sz="4500" kern="1200" baseline="0">
          <a:solidFill>
            <a:srgbClr val="01AEF0"/>
          </a:solidFill>
          <a:latin typeface="Rift Bold" panose="000008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12192000" cy="3420000"/>
          </a:xfrm>
          <a:prstGeom prst="rect">
            <a:avLst/>
          </a:prstGeom>
          <a:solidFill>
            <a:srgbClr val="093F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Image 2">
            <a:extLst>
              <a:ext uri="{FF2B5EF4-FFF2-40B4-BE49-F238E27FC236}">
                <a16:creationId xmlns:a16="http://schemas.microsoft.com/office/drawing/2014/main" id="{F90BDF87-6B3E-458F-92ED-BB4392DBD46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81" y="175981"/>
            <a:ext cx="1392663" cy="85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11013897" y="6400800"/>
            <a:ext cx="8835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4B52B8-82C3-4259-8123-7875005D0C4D}" type="slidenum">
              <a:rPr lang="en-GB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2"/>
          <p:cNvSpPr txBox="1">
            <a:spLocks/>
          </p:cNvSpPr>
          <p:nvPr userDrawn="1"/>
        </p:nvSpPr>
        <p:spPr>
          <a:xfrm>
            <a:off x="2197100" y="6311510"/>
            <a:ext cx="7797800" cy="42480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2025 </a:t>
            </a:r>
            <a:r>
              <a:rPr lang="x-none" sz="1200"/>
              <a:t>CIA Plenary Meeting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39352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90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FF93693-751A-46B7-A64E-7058E7B2505D}"/>
              </a:ext>
            </a:extLst>
          </p:cNvPr>
          <p:cNvSpPr/>
          <p:nvPr userDrawn="1"/>
        </p:nvSpPr>
        <p:spPr>
          <a:xfrm>
            <a:off x="4839883" y="0"/>
            <a:ext cx="2520000" cy="6858000"/>
          </a:xfrm>
          <a:prstGeom prst="rect">
            <a:avLst/>
          </a:prstGeom>
          <a:solidFill>
            <a:srgbClr val="093F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Image 2">
            <a:extLst>
              <a:ext uri="{FF2B5EF4-FFF2-40B4-BE49-F238E27FC236}">
                <a16:creationId xmlns:a16="http://schemas.microsoft.com/office/drawing/2014/main" id="{906FE26A-02C2-496C-8F84-05C9D592268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81" y="175981"/>
            <a:ext cx="1392663" cy="85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11013897" y="6400800"/>
            <a:ext cx="8835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4B52B8-82C3-4259-8123-7875005D0C4D}" type="slidenum">
              <a:rPr lang="en-GB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A06455D3-4759-460B-9A67-198FA5ECB616}"/>
              </a:ext>
            </a:extLst>
          </p:cNvPr>
          <p:cNvSpPr txBox="1">
            <a:spLocks/>
          </p:cNvSpPr>
          <p:nvPr userDrawn="1"/>
        </p:nvSpPr>
        <p:spPr>
          <a:xfrm>
            <a:off x="2197100" y="6318000"/>
            <a:ext cx="7797800" cy="42480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1AEF0"/>
                </a:solidFill>
              </a:rPr>
              <a:t>2025 </a:t>
            </a:r>
            <a:r>
              <a:rPr lang="x-none" sz="1200">
                <a:solidFill>
                  <a:srgbClr val="01AEF0"/>
                </a:solidFill>
              </a:rPr>
              <a:t>CIA Plenary Meeting</a:t>
            </a:r>
            <a:endParaRPr lang="en-GB" sz="1200" dirty="0">
              <a:solidFill>
                <a:srgbClr val="01AE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757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8E89AF-536C-71D4-8C59-CEAD12285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9A6DCB-2FAA-A79A-212B-ACF6E00505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194901" y="711988"/>
            <a:ext cx="5802197" cy="3755400"/>
          </a:xfrm>
        </p:spPr>
        <p:txBody>
          <a:bodyPr/>
          <a:lstStyle/>
          <a:p>
            <a:r>
              <a:rPr lang="en-GB" dirty="0"/>
              <a:t>We received 18 reports:</a:t>
            </a:r>
          </a:p>
          <a:p>
            <a:endParaRPr lang="en-GB" dirty="0"/>
          </a:p>
          <a:p>
            <a:r>
              <a:rPr lang="en-GB" dirty="0"/>
              <a:t>Belgium</a:t>
            </a:r>
          </a:p>
          <a:p>
            <a:r>
              <a:rPr lang="en-GB" dirty="0"/>
              <a:t>Spain</a:t>
            </a:r>
          </a:p>
          <a:p>
            <a:r>
              <a:rPr lang="en-GB" dirty="0"/>
              <a:t>Slovenia</a:t>
            </a:r>
          </a:p>
          <a:p>
            <a:r>
              <a:rPr lang="en-GB" dirty="0"/>
              <a:t>Slovakia</a:t>
            </a:r>
          </a:p>
          <a:p>
            <a:r>
              <a:rPr lang="en-GB" dirty="0"/>
              <a:t>Lithuania</a:t>
            </a:r>
          </a:p>
          <a:p>
            <a:r>
              <a:rPr lang="en-GB" dirty="0"/>
              <a:t>Denmark</a:t>
            </a:r>
          </a:p>
          <a:p>
            <a:r>
              <a:rPr lang="en-GB" dirty="0"/>
              <a:t>Australia</a:t>
            </a:r>
          </a:p>
          <a:p>
            <a:r>
              <a:rPr lang="en-GB" dirty="0"/>
              <a:t>Japan</a:t>
            </a:r>
          </a:p>
          <a:p>
            <a:r>
              <a:rPr lang="en-GB" dirty="0"/>
              <a:t>Italy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FB57E-CB3C-81B3-0C14-F7A057B186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3B87AF05-466C-59C0-8593-059F0DE4EA28}"/>
              </a:ext>
            </a:extLst>
          </p:cNvPr>
          <p:cNvSpPr txBox="1">
            <a:spLocks/>
          </p:cNvSpPr>
          <p:nvPr/>
        </p:nvSpPr>
        <p:spPr>
          <a:xfrm>
            <a:off x="6095999" y="711988"/>
            <a:ext cx="5802197" cy="37554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000" kern="1200" baseline="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  <a:p>
            <a:endParaRPr lang="en-GB" dirty="0"/>
          </a:p>
          <a:p>
            <a:r>
              <a:rPr lang="en-GB" dirty="0"/>
              <a:t>Sweden</a:t>
            </a:r>
          </a:p>
          <a:p>
            <a:r>
              <a:rPr lang="en-GB" dirty="0"/>
              <a:t>Germany</a:t>
            </a:r>
          </a:p>
          <a:p>
            <a:r>
              <a:rPr lang="en-GB" dirty="0"/>
              <a:t>Hungary</a:t>
            </a:r>
          </a:p>
          <a:p>
            <a:r>
              <a:rPr lang="en-GB" dirty="0"/>
              <a:t>Norway</a:t>
            </a:r>
          </a:p>
          <a:p>
            <a:r>
              <a:rPr lang="en-GB" dirty="0"/>
              <a:t>Netherlands</a:t>
            </a:r>
          </a:p>
          <a:p>
            <a:r>
              <a:rPr lang="en-GB" dirty="0"/>
              <a:t>Czech Republic</a:t>
            </a:r>
          </a:p>
          <a:p>
            <a:r>
              <a:rPr lang="en-GB" dirty="0"/>
              <a:t>USA</a:t>
            </a:r>
          </a:p>
          <a:p>
            <a:r>
              <a:rPr lang="en-GB" dirty="0"/>
              <a:t>Korea</a:t>
            </a:r>
          </a:p>
          <a:p>
            <a:r>
              <a:rPr lang="en-GB" dirty="0"/>
              <a:t>Finland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3702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ACCA6-706A-620F-280B-3736BD5F1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11C32-CA3D-1E53-5764-215D0D6E75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7FAD0F-B153-1AC1-842A-ED59EB661F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37510" y="1758199"/>
            <a:ext cx="9254490" cy="2544860"/>
          </a:xfrm>
        </p:spPr>
        <p:txBody>
          <a:bodyPr/>
          <a:lstStyle/>
          <a:p>
            <a:r>
              <a:rPr lang="en-US" dirty="0"/>
              <a:t>Generally:</a:t>
            </a:r>
          </a:p>
          <a:p>
            <a:endParaRPr lang="en-US" dirty="0"/>
          </a:p>
          <a:p>
            <a:r>
              <a:rPr lang="en-US" dirty="0"/>
              <a:t>Sport ballooning is decreasing but we have some encouraging comments like:</a:t>
            </a:r>
          </a:p>
        </p:txBody>
      </p:sp>
    </p:spTree>
    <p:extLst>
      <p:ext uri="{BB962C8B-B14F-4D97-AF65-F5344CB8AC3E}">
        <p14:creationId xmlns:p14="http://schemas.microsoft.com/office/powerpoint/2010/main" val="2634590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6A666-EA17-A0EE-E549-1F8276E5A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BF2B1E-1386-4AFB-FDD2-8F423E753D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447705-8E87-7249-796B-8930621173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37510" y="1758198"/>
            <a:ext cx="9254490" cy="4642601"/>
          </a:xfrm>
        </p:spPr>
        <p:txBody>
          <a:bodyPr/>
          <a:lstStyle/>
          <a:p>
            <a:r>
              <a:rPr lang="en-US" sz="3200" dirty="0">
                <a:effectLst/>
                <a:ea typeface="Aptos" panose="020B0004020202020204" pitchFamily="34" charset="0"/>
              </a:rPr>
              <a:t>Sweden: </a:t>
            </a:r>
          </a:p>
          <a:p>
            <a:r>
              <a:rPr lang="en-US" sz="3200" dirty="0">
                <a:effectLst/>
                <a:ea typeface="Aptos" panose="020B0004020202020204" pitchFamily="34" charset="0"/>
              </a:rPr>
              <a:t>In the past year, Sweden successfully hosted a National Championship for the first time in several years. </a:t>
            </a:r>
          </a:p>
          <a:p>
            <a:endParaRPr lang="en-US" sz="3200" dirty="0">
              <a:ea typeface="Aptos" panose="020B0004020202020204" pitchFamily="34" charset="0"/>
            </a:endParaRPr>
          </a:p>
          <a:p>
            <a:r>
              <a:rPr lang="en-US" sz="3200" dirty="0">
                <a:effectLst/>
                <a:ea typeface="Aptos" panose="020B0004020202020204" pitchFamily="34" charset="0"/>
              </a:rPr>
              <a:t>And we are pleased to confirm that a National Championship will be held again this year.</a:t>
            </a:r>
            <a:r>
              <a:rPr lang="en-US" sz="3200" dirty="0">
                <a:effectLst/>
              </a:rPr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33785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F4D57-3B08-FA45-6837-2EC32BFC9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94C067-4D76-271D-0080-D4B477713C3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CE75545-C581-75CD-D555-BA0E2D7CAF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436570" y="685399"/>
            <a:ext cx="9694860" cy="5715401"/>
          </a:xfrm>
        </p:spPr>
        <p:txBody>
          <a:bodyPr/>
          <a:lstStyle/>
          <a:p>
            <a:pPr marL="457200" marR="0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ea typeface="Aptos" panose="020B0004020202020204" pitchFamily="34" charset="0"/>
              </a:rPr>
              <a:t>USA: </a:t>
            </a:r>
          </a:p>
          <a:p>
            <a:pPr marL="457200" marR="0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ea typeface="Aptos" panose="020B0004020202020204" pitchFamily="34" charset="0"/>
              </a:rPr>
              <a:t>There is a very active sport / competition ballooning community.  There are about 1800 balloon pilots who only have a private license. </a:t>
            </a:r>
          </a:p>
          <a:p>
            <a:pPr marL="457200" marR="0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ea typeface="Aptos" panose="020B0004020202020204" pitchFamily="34" charset="0"/>
              </a:rPr>
              <a:t> There are about 3650 commercial pilots, although many of them do not fly commercially.</a:t>
            </a:r>
          </a:p>
          <a:p>
            <a:pPr marL="457200" marR="0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ea typeface="Aptos" panose="020B0004020202020204" pitchFamily="34" charset="0"/>
              </a:rPr>
              <a:t>In the summer there are balloon events almost every weekend -spread across the country. </a:t>
            </a:r>
          </a:p>
        </p:txBody>
      </p:sp>
    </p:spTree>
    <p:extLst>
      <p:ext uri="{BB962C8B-B14F-4D97-AF65-F5344CB8AC3E}">
        <p14:creationId xmlns:p14="http://schemas.microsoft.com/office/powerpoint/2010/main" val="981712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4834B-7951-6346-65AA-0BED4DC01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AE55F-A149-6E38-E2C0-C90C2D0367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700324-E78E-4F30-4F49-32EF735270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497140" y="1548000"/>
            <a:ext cx="9694860" cy="5715401"/>
          </a:xfrm>
        </p:spPr>
        <p:txBody>
          <a:bodyPr/>
          <a:lstStyle/>
          <a:p>
            <a:pPr marL="457200" marR="0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ea typeface="Aptos" panose="020B0004020202020204" pitchFamily="34" charset="0"/>
              </a:rPr>
              <a:t>Finland:</a:t>
            </a:r>
            <a:r>
              <a:rPr lang="en-US" sz="3200" kern="100" spc="15" dirty="0">
                <a:effectLst/>
                <a:ea typeface="Aptos" panose="020B0004020202020204" pitchFamily="34" charset="0"/>
              </a:rPr>
              <a:t> </a:t>
            </a:r>
          </a:p>
          <a:p>
            <a:pPr marL="457200" marR="0">
              <a:lnSpc>
                <a:spcPct val="115000"/>
              </a:lnSpc>
              <a:spcAft>
                <a:spcPts val="800"/>
              </a:spcAft>
            </a:pPr>
            <a:r>
              <a:rPr lang="en-US" sz="3200" kern="100" spc="15" dirty="0">
                <a:effectLst/>
                <a:ea typeface="Aptos" panose="020B0004020202020204" pitchFamily="34" charset="0"/>
              </a:rPr>
              <a:t>We got a couple of new instructors. Now basic course in on progress; </a:t>
            </a:r>
          </a:p>
          <a:p>
            <a:pPr marL="457200" marR="0">
              <a:lnSpc>
                <a:spcPct val="115000"/>
              </a:lnSpc>
              <a:spcAft>
                <a:spcPts val="800"/>
              </a:spcAft>
            </a:pPr>
            <a:r>
              <a:rPr lang="en-US" sz="3200" kern="100" spc="15" dirty="0">
                <a:effectLst/>
                <a:ea typeface="Aptos" panose="020B0004020202020204" pitchFamily="34" charset="0"/>
              </a:rPr>
              <a:t>7 new pilots this year we hope. </a:t>
            </a:r>
          </a:p>
          <a:p>
            <a:pPr marL="457200" marR="0">
              <a:lnSpc>
                <a:spcPct val="115000"/>
              </a:lnSpc>
              <a:spcAft>
                <a:spcPts val="800"/>
              </a:spcAft>
            </a:pPr>
            <a:r>
              <a:rPr lang="en-US" sz="3200" kern="100" spc="15" dirty="0">
                <a:effectLst/>
                <a:ea typeface="Aptos" panose="020B0004020202020204" pitchFamily="34" charset="0"/>
              </a:rPr>
              <a:t>So we are looking optimistic for future.</a:t>
            </a:r>
            <a:r>
              <a:rPr lang="en-US" sz="3200" kern="100" dirty="0">
                <a:effectLst/>
                <a:ea typeface="Aptos" panose="020B00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239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4"/>
          </p:nvPr>
        </p:nvSpPr>
        <p:spPr>
          <a:xfrm>
            <a:off x="3947936" y="1614529"/>
            <a:ext cx="5802197" cy="3755400"/>
          </a:xfrm>
        </p:spPr>
        <p:txBody>
          <a:bodyPr/>
          <a:lstStyle/>
          <a:p>
            <a:r>
              <a:rPr lang="en-GB" dirty="0"/>
              <a:t>Number of pilots AX:</a:t>
            </a:r>
          </a:p>
          <a:p>
            <a:endParaRPr lang="en-GB" dirty="0"/>
          </a:p>
          <a:p>
            <a:r>
              <a:rPr lang="en-GB" dirty="0"/>
              <a:t>6 countries &lt; 100</a:t>
            </a:r>
          </a:p>
          <a:p>
            <a:r>
              <a:rPr lang="en-GB" dirty="0"/>
              <a:t>5 countries around 300 – 400</a:t>
            </a:r>
          </a:p>
          <a:p>
            <a:r>
              <a:rPr lang="en-GB" dirty="0"/>
              <a:t>1 about 1000</a:t>
            </a:r>
          </a:p>
          <a:p>
            <a:r>
              <a:rPr lang="en-GB" dirty="0"/>
              <a:t>1 about 5500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4376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48EBC-A009-49F1-14E8-00CAE54F7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5C368-0657-4846-5E29-CC31A531E3C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97BB4B10-4F86-D7AF-225D-3506A39653C5}"/>
              </a:ext>
            </a:extLst>
          </p:cNvPr>
          <p:cNvSpPr txBox="1">
            <a:spLocks/>
          </p:cNvSpPr>
          <p:nvPr/>
        </p:nvSpPr>
        <p:spPr>
          <a:xfrm>
            <a:off x="3598312" y="511870"/>
            <a:ext cx="5802197" cy="25271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000" kern="1200" baseline="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Number of pilots AA:</a:t>
            </a:r>
          </a:p>
          <a:p>
            <a:endParaRPr lang="en-GB" dirty="0"/>
          </a:p>
          <a:p>
            <a:r>
              <a:rPr lang="en-GB" dirty="0"/>
              <a:t>5 countries: 0</a:t>
            </a:r>
          </a:p>
          <a:p>
            <a:r>
              <a:rPr lang="en-GB" dirty="0"/>
              <a:t>Others average less than 10</a:t>
            </a:r>
          </a:p>
          <a:p>
            <a:r>
              <a:rPr lang="en-GB" dirty="0"/>
              <a:t>1 country about 100</a:t>
            </a:r>
          </a:p>
          <a:p>
            <a:endParaRPr lang="en-GB" dirty="0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7B1EDB67-9795-39EA-BBF6-ECAFFCAB2199}"/>
              </a:ext>
            </a:extLst>
          </p:cNvPr>
          <p:cNvSpPr txBox="1">
            <a:spLocks/>
          </p:cNvSpPr>
          <p:nvPr/>
        </p:nvSpPr>
        <p:spPr>
          <a:xfrm>
            <a:off x="3598312" y="3417141"/>
            <a:ext cx="7751006" cy="37554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000" kern="1200" baseline="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Number of pilots BX:</a:t>
            </a:r>
          </a:p>
          <a:p>
            <a:endParaRPr lang="en-GB" dirty="0"/>
          </a:p>
          <a:p>
            <a:r>
              <a:rPr lang="en-GB" dirty="0"/>
              <a:t>7 countries: 0</a:t>
            </a:r>
          </a:p>
          <a:p>
            <a:r>
              <a:rPr lang="en-GB" dirty="0"/>
              <a:t>Greatest is about 10 pilots in the country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3653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E8B2B-7E80-AD65-7671-A9670DF7E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60A6DA-34B5-A7D4-EB62-AF13383D04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194901" y="711988"/>
            <a:ext cx="8342675" cy="3755400"/>
          </a:xfrm>
        </p:spPr>
        <p:txBody>
          <a:bodyPr/>
          <a:lstStyle/>
          <a:p>
            <a:r>
              <a:rPr lang="en-GB" dirty="0"/>
              <a:t>1 Mostly recreational – 5 mostly commercial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1F312-9334-CA2D-86C8-397BA11F65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  <p:pic>
        <p:nvPicPr>
          <p:cNvPr id="3074" name="Picture 2" descr="Forms response chart. Question title: Ballooning in your country is:. Number of responses: 20 responses.">
            <a:extLst>
              <a:ext uri="{FF2B5EF4-FFF2-40B4-BE49-F238E27FC236}">
                <a16:creationId xmlns:a16="http://schemas.microsoft.com/office/drawing/2014/main" id="{B61446C9-C1F9-8CB6-A500-AD6C8F7BEA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670" y="1741594"/>
            <a:ext cx="8342675" cy="3966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728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0F2E7-D262-B14A-442E-0200A9244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3F0215-EA6F-E544-2DBF-651F8142EE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194901" y="711988"/>
            <a:ext cx="8342675" cy="3755400"/>
          </a:xfrm>
        </p:spPr>
        <p:txBody>
          <a:bodyPr/>
          <a:lstStyle/>
          <a:p>
            <a:r>
              <a:rPr lang="en-GB" dirty="0"/>
              <a:t>1 getting bigger– 5 getting smaller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0F5F1-E61C-8F56-DA65-14B0ADE6B9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  <p:pic>
        <p:nvPicPr>
          <p:cNvPr id="4098" name="Picture 2" descr="Forms response chart. Question title: Ballooning in your country is:. Number of responses: 20 responses.">
            <a:extLst>
              <a:ext uri="{FF2B5EF4-FFF2-40B4-BE49-F238E27FC236}">
                <a16:creationId xmlns:a16="http://schemas.microsoft.com/office/drawing/2014/main" id="{6CB0DA62-0CCD-4ECA-62B8-1F6B99C7A3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899" y="1917566"/>
            <a:ext cx="8894677" cy="4228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7018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8BF11-A8F4-B951-6C51-C47ACADAB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1FA20CC-5AB0-2DE9-39DB-E86511FC10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194900" y="1814647"/>
            <a:ext cx="8342675" cy="1977424"/>
          </a:xfrm>
        </p:spPr>
        <p:txBody>
          <a:bodyPr/>
          <a:lstStyle/>
          <a:p>
            <a:r>
              <a:rPr lang="en-GB" dirty="0"/>
              <a:t>National Championship and other events:</a:t>
            </a:r>
          </a:p>
          <a:p>
            <a:endParaRPr lang="en-GB" dirty="0"/>
          </a:p>
          <a:p>
            <a:r>
              <a:rPr lang="en-GB" dirty="0"/>
              <a:t>25% of responding countries did NOT have a national championship.</a:t>
            </a:r>
          </a:p>
          <a:p>
            <a:endParaRPr lang="en-GB" dirty="0"/>
          </a:p>
          <a:p>
            <a:r>
              <a:rPr lang="en-GB" dirty="0"/>
              <a:t>2 of those did have other events.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83626-0CB8-F650-DE8D-852118A32D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9768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990DC-2B98-84DD-9906-1FFFEBBD2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87D4E9E-474B-BE70-98D2-DF675EC911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087324" y="308576"/>
            <a:ext cx="8342675" cy="1977424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F2402-9F41-1E96-D15F-1DBE6586FC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  <p:pic>
        <p:nvPicPr>
          <p:cNvPr id="6146" name="Picture 2" descr="Forms response chart. Question title: Did your country have any other competition events in 2024. Number of responses: 20 responses.">
            <a:extLst>
              <a:ext uri="{FF2B5EF4-FFF2-40B4-BE49-F238E27FC236}">
                <a16:creationId xmlns:a16="http://schemas.microsoft.com/office/drawing/2014/main" id="{F0A37226-85E7-83F9-D525-4E1FE3231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555" y="1297288"/>
            <a:ext cx="9090212" cy="3824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741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CD8E6-3605-16EC-B634-52B08BC1E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B725E-0BFB-9B6F-E2B8-38DD16ACC7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  <p:pic>
        <p:nvPicPr>
          <p:cNvPr id="8194" name="Picture 2" descr="Forms response chart. Question title: Do you have event directors in your country?. Number of responses: 20 responses.">
            <a:extLst>
              <a:ext uri="{FF2B5EF4-FFF2-40B4-BE49-F238E27FC236}">
                <a16:creationId xmlns:a16="http://schemas.microsoft.com/office/drawing/2014/main" id="{8993599D-DD76-D676-69B1-BE29227D4F5C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239" y="457200"/>
            <a:ext cx="12083425" cy="5084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27536E23-96D2-AF6E-5277-ACD3FD16FA51}"/>
              </a:ext>
            </a:extLst>
          </p:cNvPr>
          <p:cNvSpPr txBox="1">
            <a:spLocks/>
          </p:cNvSpPr>
          <p:nvPr/>
        </p:nvSpPr>
        <p:spPr>
          <a:xfrm>
            <a:off x="3098239" y="5076559"/>
            <a:ext cx="8342675" cy="19774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000" kern="1200" baseline="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93F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Average of 2 directors in the countries that do have ED’s</a:t>
            </a:r>
          </a:p>
          <a:p>
            <a:r>
              <a:rPr lang="en-GB" dirty="0"/>
              <a:t>1 country with about 20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128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425DA-90C2-A642-3469-D203619AF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7D12B-95E8-7C6D-3378-8E0C03DAC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H" dirty="0"/>
              <a:t>11. </a:t>
            </a:r>
            <a:r>
              <a:rPr lang="fr-CH" dirty="0" err="1"/>
              <a:t>Delegates</a:t>
            </a:r>
            <a:r>
              <a:rPr lang="fr-CH" dirty="0"/>
              <a:t> reports</a:t>
            </a:r>
          </a:p>
          <a:p>
            <a:r>
              <a:rPr lang="fr-CH" dirty="0"/>
              <a:t>_</a:t>
            </a:r>
          </a:p>
          <a:p>
            <a:endParaRPr lang="fr-CH" dirty="0"/>
          </a:p>
          <a:p>
            <a:r>
              <a:rPr lang="fr-CH" dirty="0" err="1"/>
              <a:t>Statistics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B144D61-7196-33BF-96C4-8525530976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37510" y="1758199"/>
            <a:ext cx="9254490" cy="6217892"/>
          </a:xfrm>
        </p:spPr>
        <p:txBody>
          <a:bodyPr/>
          <a:lstStyle/>
          <a:p>
            <a:r>
              <a:rPr lang="en-US" dirty="0"/>
              <a:t>Training: </a:t>
            </a:r>
          </a:p>
          <a:p>
            <a:endParaRPr lang="en-US" dirty="0"/>
          </a:p>
          <a:p>
            <a:r>
              <a:rPr lang="en-US" dirty="0"/>
              <a:t>7 countries have active training for Measuring Teams</a:t>
            </a:r>
          </a:p>
          <a:p>
            <a:endParaRPr lang="en-US" dirty="0"/>
          </a:p>
          <a:p>
            <a:r>
              <a:rPr lang="en-US" dirty="0"/>
              <a:t>1 Country has a training for ED.</a:t>
            </a:r>
          </a:p>
          <a:p>
            <a:endParaRPr lang="en-US" dirty="0"/>
          </a:p>
          <a:p>
            <a:r>
              <a:rPr lang="en-US" dirty="0"/>
              <a:t>10 countries don’t have any training.</a:t>
            </a:r>
          </a:p>
        </p:txBody>
      </p:sp>
    </p:spTree>
    <p:extLst>
      <p:ext uri="{BB962C8B-B14F-4D97-AF65-F5344CB8AC3E}">
        <p14:creationId xmlns:p14="http://schemas.microsoft.com/office/powerpoint/2010/main" val="2697524203"/>
      </p:ext>
    </p:extLst>
  </p:cSld>
  <p:clrMapOvr>
    <a:masterClrMapping/>
  </p:clrMapOvr>
</p:sld>
</file>

<file path=ppt/theme/theme1.xml><?xml version="1.0" encoding="utf-8"?>
<a:theme xmlns:a="http://schemas.openxmlformats.org/drawingml/2006/main" name="FAI - TOP -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I_template_Arial2017.potx" id="{7555A289-A455-4CCF-92CC-41A4999C219A}" vid="{751F3BB0-E954-4B72-8998-7DD39C8207EE}"/>
    </a:ext>
  </a:extLst>
</a:theme>
</file>

<file path=ppt/theme/theme2.xml><?xml version="1.0" encoding="utf-8"?>
<a:theme xmlns:a="http://schemas.openxmlformats.org/drawingml/2006/main" name="FAI standard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I_template_Arial2017.potx" id="{7555A289-A455-4CCF-92CC-41A4999C219A}" vid="{65E6779A-7897-46CA-BBCD-6061DC00271F}"/>
    </a:ext>
  </a:extLst>
</a:theme>
</file>

<file path=ppt/theme/theme3.xml><?xml version="1.0" encoding="utf-8"?>
<a:theme xmlns:a="http://schemas.openxmlformats.org/drawingml/2006/main" name="FAI standard top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I_template_Arial2017.potx" id="{7555A289-A455-4CCF-92CC-41A4999C219A}" vid="{B2A75FE7-0667-4282-B9DA-E212F68B6284}"/>
    </a:ext>
  </a:extLst>
</a:theme>
</file>

<file path=ppt/theme/theme4.xml><?xml version="1.0" encoding="utf-8"?>
<a:theme xmlns:a="http://schemas.openxmlformats.org/drawingml/2006/main" name="FAI centre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I_template_Arial2017.potx" id="{7555A289-A455-4CCF-92CC-41A4999C219A}" vid="{304F4CAB-7A9B-40EE-BFA1-D48DB19FD07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FAI_template_Arial2017_CASI2017</Template>
  <TotalTime>63295</TotalTime>
  <Words>383</Words>
  <Application>Microsoft Macintosh PowerPoint</Application>
  <PresentationFormat>Widescreen</PresentationFormat>
  <Paragraphs>126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Arial</vt:lpstr>
      <vt:lpstr>Calibri</vt:lpstr>
      <vt:lpstr>Rift Bold</vt:lpstr>
      <vt:lpstr>FAI - TOP - Title</vt:lpstr>
      <vt:lpstr>FAI standard layout</vt:lpstr>
      <vt:lpstr>FAI standard top title</vt:lpstr>
      <vt:lpstr>FAI centre 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FAI Air Sport General Commission Mid-year meeting</dc:title>
  <dc:creator>fca</dc:creator>
  <cp:lastModifiedBy>Sanne Haarhuis</cp:lastModifiedBy>
  <cp:revision>193</cp:revision>
  <dcterms:created xsi:type="dcterms:W3CDTF">2017-05-10T14:59:08Z</dcterms:created>
  <dcterms:modified xsi:type="dcterms:W3CDTF">2025-05-12T15:24:02Z</dcterms:modified>
</cp:coreProperties>
</file>