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7" r:id="rId4"/>
    <p:sldId id="278" r:id="rId5"/>
    <p:sldId id="279" r:id="rId6"/>
    <p:sldId id="260" r:id="rId7"/>
    <p:sldId id="258" r:id="rId8"/>
    <p:sldId id="261" r:id="rId9"/>
    <p:sldId id="267" r:id="rId10"/>
    <p:sldId id="270" r:id="rId11"/>
    <p:sldId id="269" r:id="rId12"/>
    <p:sldId id="271" r:id="rId13"/>
    <p:sldId id="274" r:id="rId14"/>
    <p:sldId id="275" r:id="rId15"/>
    <p:sldId id="272" r:id="rId16"/>
    <p:sldId id="280" r:id="rId17"/>
    <p:sldId id="281" r:id="rId18"/>
    <p:sldId id="282" r:id="rId19"/>
    <p:sldId id="273" r:id="rId20"/>
    <p:sldId id="257" r:id="rId21"/>
    <p:sldId id="283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fa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Distribution</a:t>
            </a:r>
          </a:p>
        </c:rich>
      </c:tx>
      <c:layout>
        <c:manualLayout>
          <c:xMode val="edge"/>
          <c:yMode val="edge"/>
          <c:x val="2.8576334208223975E-2"/>
          <c:y val="0.87037037037037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Hoja4!$D$23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5BD-4F6D-96DD-1F4819DAA1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5BD-4F6D-96DD-1F4819DAA1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5BD-4F6D-96DD-1F4819DAA1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5BD-4F6D-96DD-1F4819DAA1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5BD-4F6D-96DD-1F4819DAA1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5BD-4F6D-96DD-1F4819DAA1A6}"/>
              </c:ext>
            </c:extLst>
          </c:dPt>
          <c:dLbls>
            <c:dLbl>
              <c:idx val="0"/>
              <c:layout>
                <c:manualLayout>
                  <c:x val="-0.11944444444444445"/>
                  <c:y val="-5.341880341880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BD-4F6D-96DD-1F4819DAA1A6}"/>
                </c:ext>
              </c:extLst>
            </c:dLbl>
            <c:dLbl>
              <c:idx val="1"/>
              <c:layout>
                <c:manualLayout>
                  <c:x val="-9.0230345695558142E-2"/>
                  <c:y val="-2.00453458642439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72713598659916"/>
                      <c:h val="9.92206415553440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BD-4F6D-96DD-1F4819DAA1A6}"/>
                </c:ext>
              </c:extLst>
            </c:dLbl>
            <c:dLbl>
              <c:idx val="2"/>
              <c:layout>
                <c:manualLayout>
                  <c:x val="-3.2404872085275843E-2"/>
                  <c:y val="-0.1267296628149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BD-4F6D-96DD-1F4819DAA1A6}"/>
                </c:ext>
              </c:extLst>
            </c:dLbl>
            <c:dLbl>
              <c:idx val="3"/>
              <c:layout>
                <c:manualLayout>
                  <c:x val="-1.2389042815575135E-2"/>
                  <c:y val="2.2769837287417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35034482802611"/>
                      <c:h val="9.92206415553440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5BD-4F6D-96DD-1F4819DAA1A6}"/>
                </c:ext>
              </c:extLst>
            </c:dLbl>
            <c:dLbl>
              <c:idx val="4"/>
              <c:layout>
                <c:manualLayout>
                  <c:x val="0"/>
                  <c:y val="8.2198593023295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BD-4F6D-96DD-1F4819DAA1A6}"/>
                </c:ext>
              </c:extLst>
            </c:dLbl>
            <c:dLbl>
              <c:idx val="5"/>
              <c:layout>
                <c:manualLayout>
                  <c:x val="6.3722937067888522E-2"/>
                  <c:y val="-6.49408438012786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BD-4F6D-96DD-1F4819DAA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Hoja4!$C$24:$C$29</c:f>
              <c:strCache>
                <c:ptCount val="6"/>
                <c:pt idx="0">
                  <c:v>Low Cutaway</c:v>
                </c:pt>
                <c:pt idx="1">
                  <c:v>No/low Main Activation</c:v>
                </c:pt>
                <c:pt idx="2">
                  <c:v>Intentional Fast Landing</c:v>
                </c:pt>
                <c:pt idx="3">
                  <c:v>Other landing errors</c:v>
                </c:pt>
                <c:pt idx="4">
                  <c:v>Tandem Fatalities</c:v>
                </c:pt>
                <c:pt idx="5">
                  <c:v>Other Causes</c:v>
                </c:pt>
              </c:strCache>
            </c:strRef>
          </c:cat>
          <c:val>
            <c:numRef>
              <c:f>Hoja4!$D$24:$D$29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BD-4F6D-96DD-1F4819DAA1A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Hoja4!$E$23</c15:sqref>
                        </c15:formulaRef>
                      </c:ext>
                    </c:extLst>
                    <c:strCache>
                      <c:ptCount val="1"/>
                      <c:pt idx="0">
                        <c:v>Contribution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A5BD-4F6D-96DD-1F4819DAA1A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A5BD-4F6D-96DD-1F4819DAA1A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A5BD-4F6D-96DD-1F4819DAA1A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A5BD-4F6D-96DD-1F4819DAA1A6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A5BD-4F6D-96DD-1F4819DAA1A6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A5BD-4F6D-96DD-1F4819DAA1A6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0E-A5BD-4F6D-96DD-1F4819DAA1A6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0-A5BD-4F6D-96DD-1F4819DAA1A6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2-A5BD-4F6D-96DD-1F4819DAA1A6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4-A5BD-4F6D-96DD-1F4819DAA1A6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5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6-A5BD-4F6D-96DD-1F4819DAA1A6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6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18-A5BD-4F6D-96DD-1F4819DAA1A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Hoja4!$C$24:$C$29</c15:sqref>
                        </c15:formulaRef>
                      </c:ext>
                    </c:extLst>
                    <c:strCache>
                      <c:ptCount val="6"/>
                      <c:pt idx="0">
                        <c:v>Low Cutaway</c:v>
                      </c:pt>
                      <c:pt idx="1">
                        <c:v>No/low Main Activation</c:v>
                      </c:pt>
                      <c:pt idx="2">
                        <c:v>Intentional Fast Landing</c:v>
                      </c:pt>
                      <c:pt idx="3">
                        <c:v>Other landing errors</c:v>
                      </c:pt>
                      <c:pt idx="4">
                        <c:v>Tandem Fatalities</c:v>
                      </c:pt>
                      <c:pt idx="5">
                        <c:v>Other Causes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Hoja4!$E$24:$E$29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0.03</c:v>
                      </c:pt>
                      <c:pt idx="1">
                        <c:v>0.03</c:v>
                      </c:pt>
                      <c:pt idx="2">
                        <c:v>0.32</c:v>
                      </c:pt>
                      <c:pt idx="3">
                        <c:v>0.23</c:v>
                      </c:pt>
                      <c:pt idx="4">
                        <c:v>0.1</c:v>
                      </c:pt>
                      <c:pt idx="5">
                        <c:v>0.28999999999999998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A5BD-4F6D-96DD-1F4819DAA1A6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76332-092E-4725-A05B-6406AC566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475239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100" b="1"/>
              <a:t>Technical &amp; Safety Committee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859D90-4088-4FB0-BF8C-6835E2E11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4752398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72nd FAI/ISC PLENARY MEETING, BUCHAREST, ROMANIA</a:t>
            </a:r>
          </a:p>
          <a:p>
            <a:pPr>
              <a:lnSpc>
                <a:spcPct val="90000"/>
              </a:lnSpc>
            </a:pPr>
            <a:r>
              <a:rPr lang="en-US" sz="1400" b="1"/>
              <a:t>JANUARY 2022</a:t>
            </a:r>
            <a:endParaRPr lang="es-AR" sz="1400" b="1" dirty="0"/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897D890B-9AFB-4A90-9960-C92E6572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8ED2387-9C78-40F9-B794-A735DCB3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109" y="0"/>
            <a:ext cx="49918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5">
            <a:extLst>
              <a:ext uri="{FF2B5EF4-FFF2-40B4-BE49-F238E27FC236}">
                <a16:creationId xmlns:a16="http://schemas.microsoft.com/office/drawing/2014/main" id="{477FCF5B-12FA-4ED2-B449-20BD744A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53900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780B2A6-1181-456F-8B6E-AD86960C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A6B694-E341-44E6-B625-E810597D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354" y="2637776"/>
            <a:ext cx="2936836" cy="18110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8BC3C46-FA5C-4EE6-B095-4F0D0131359D}"/>
              </a:ext>
            </a:extLst>
          </p:cNvPr>
          <p:cNvSpPr txBox="1"/>
          <p:nvPr/>
        </p:nvSpPr>
        <p:spPr>
          <a:xfrm>
            <a:off x="545921" y="4374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link to this presentation is:</a:t>
            </a:r>
          </a:p>
          <a:p>
            <a:endParaRPr lang="en-US" dirty="0"/>
          </a:p>
          <a:p>
            <a:r>
              <a:rPr lang="en-US" dirty="0"/>
              <a:t>https://cloud.fai.org/s/sagPEJdxTy9ToSk</a:t>
            </a:r>
          </a:p>
        </p:txBody>
      </p:sp>
    </p:spTree>
    <p:extLst>
      <p:ext uri="{BB962C8B-B14F-4D97-AF65-F5344CB8AC3E}">
        <p14:creationId xmlns:p14="http://schemas.microsoft.com/office/powerpoint/2010/main" val="164337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Safety Survey Report 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0D48D5C-71A3-4FFE-95FD-6BB557F62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96657"/>
              </p:ext>
            </p:extLst>
          </p:nvPr>
        </p:nvGraphicFramePr>
        <p:xfrm>
          <a:off x="207149" y="68094"/>
          <a:ext cx="7256531" cy="678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595C1DC9-7596-4C96-B4DC-1CE5921B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40DCC6-E105-4071-BB58-518C9C11ECE4}"/>
              </a:ext>
            </a:extLst>
          </p:cNvPr>
          <p:cNvSpPr txBox="1"/>
          <p:nvPr/>
        </p:nvSpPr>
        <p:spPr>
          <a:xfrm>
            <a:off x="2506557" y="623232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chemeClr val="bg2"/>
                </a:solidFill>
              </a:rPr>
              <a:t>Fatalities</a:t>
            </a:r>
            <a:r>
              <a:rPr lang="es-ES" b="1" dirty="0">
                <a:solidFill>
                  <a:schemeClr val="bg2"/>
                </a:solidFill>
              </a:rPr>
              <a:t> </a:t>
            </a:r>
            <a:r>
              <a:rPr lang="es-ES" b="1" dirty="0" err="1">
                <a:solidFill>
                  <a:schemeClr val="bg2"/>
                </a:solidFill>
              </a:rPr>
              <a:t>Distribution</a:t>
            </a:r>
            <a:endParaRPr lang="es-AR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475239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Safety Survey Report 2020</a:t>
            </a: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897D890B-9AFB-4A90-9960-C92E6572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ED2387-9C78-40F9-B794-A735DCB3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109" y="0"/>
            <a:ext cx="49918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477FCF5B-12FA-4ED2-B449-20BD744A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53900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780B2A6-1181-456F-8B6E-AD86960C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1C1EE30-998D-4B35-9F0A-C6B7E8A3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577702E-85A7-4836-8DB6-7E201A88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006" y="2583820"/>
            <a:ext cx="5016844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bg2"/>
                </a:solidFill>
              </a:rPr>
              <a:t>The complete figures are presented in Annex 20-d</a:t>
            </a:r>
          </a:p>
        </p:txBody>
      </p:sp>
    </p:spTree>
    <p:extLst>
      <p:ext uri="{BB962C8B-B14F-4D97-AF65-F5344CB8AC3E}">
        <p14:creationId xmlns:p14="http://schemas.microsoft.com/office/powerpoint/2010/main" val="7844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Parachuting Aircraft Incidents Report 2021 (Annex 20-c)</a:t>
            </a:r>
            <a:endParaRPr lang="en-GB" sz="33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070C4B7-B3C0-446A-80C4-D1EA87AD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9377000" cy="3658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Annex 20-c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Incidents Resulting in Damage to Aircraft or Property, or No Damage.</a:t>
            </a:r>
          </a:p>
          <a:p>
            <a:r>
              <a:rPr lang="en-US" dirty="0">
                <a:solidFill>
                  <a:schemeClr val="bg1"/>
                </a:solidFill>
              </a:rPr>
              <a:t>There were reported 4 incidents and 4 accidents.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Surely there have been other accidents/incidents, so please let us know so that we can all learn from each other's experiences.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AFA9E6-C001-4C6C-A1B6-93F57349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0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/>
              <a:t>Amendment to SCS5, </a:t>
            </a:r>
            <a:r>
              <a:rPr lang="en-US" sz="3300"/>
              <a:t>regarding aircraft use at FAI FCEs.</a:t>
            </a:r>
            <a:endParaRPr lang="en-GB" sz="33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CE3A0AC-4492-41FC-A745-B8D98BAB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10255775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There are common elements in fatal aircraft accidents, and while a complete list of issues is beyond the scope of our ability, the most common that are easily corrected which can affect our skydiving community are: </a:t>
            </a:r>
          </a:p>
          <a:p>
            <a:pPr marL="1079500" indent="0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No seat belts worn by aircraft occupants.</a:t>
            </a:r>
          </a:p>
          <a:p>
            <a:pPr marL="1079500" indent="0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Operating the aircraft over maximum weight allowed by manufacturer.</a:t>
            </a:r>
          </a:p>
          <a:p>
            <a:pPr marL="1079500" indent="0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Pilots failed to follow Indicated Emergency procedures.</a:t>
            </a:r>
          </a:p>
          <a:p>
            <a:pPr marL="1079500" indent="0">
              <a:lnSpc>
                <a:spcPct val="90000"/>
              </a:lnSpc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It´s Committee intention to include, some mandatory rules into SCS5, to avoid this problems.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E45E41C-0AD3-42D0-81B8-2BEB62AB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5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dirty="0"/>
              <a:t>Amendment to SCS5, </a:t>
            </a:r>
            <a:r>
              <a:rPr lang="en-US" sz="3300" dirty="0"/>
              <a:t>regarding aircraft use at FAI FCEs. (draft)</a:t>
            </a:r>
            <a:endParaRPr lang="en-GB" sz="3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CE3A0AC-4492-41FC-A745-B8D98BAB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10177954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1.3     GENERAL SAFETY CONDITIONS</a:t>
            </a:r>
          </a:p>
          <a:p>
            <a:pPr marL="1079500" indent="-360363" defTabSz="895350">
              <a:lnSpc>
                <a:spcPct val="90000"/>
              </a:lnSpc>
              <a:buClr>
                <a:schemeClr val="bg2"/>
              </a:buClr>
              <a:buFont typeface="+mj-lt"/>
              <a:buAutoNum type="arabicParenR" startAt="6"/>
            </a:pPr>
            <a:r>
              <a:rPr lang="en-US" sz="1600" dirty="0">
                <a:solidFill>
                  <a:schemeClr val="bg1"/>
                </a:solidFill>
              </a:rPr>
              <a:t>Seat belts must be properly installed and worn by all aircraft occupants while taxiing, during takeoff, and climb-out until a minimum altitude of 300 meters (1,000 feet) AGL, and at any time when instructed by the pilot in command.</a:t>
            </a:r>
          </a:p>
          <a:p>
            <a:pPr marL="1079500" indent="-360363" defTabSz="895350">
              <a:lnSpc>
                <a:spcPct val="90000"/>
              </a:lnSpc>
              <a:buClr>
                <a:schemeClr val="bg2"/>
              </a:buClr>
              <a:buFont typeface="+mj-lt"/>
              <a:buAutoNum type="arabicParenR" startAt="6"/>
            </a:pPr>
            <a:r>
              <a:rPr lang="en-US" sz="1600" dirty="0">
                <a:solidFill>
                  <a:schemeClr val="bg1"/>
                </a:solidFill>
              </a:rPr>
              <a:t>Aircraft must be operated within the maximum passenger and overall weight limitations specified by the manufacturer. </a:t>
            </a:r>
          </a:p>
          <a:p>
            <a:pPr marL="1079500" indent="-360363" defTabSz="895350">
              <a:lnSpc>
                <a:spcPct val="90000"/>
              </a:lnSpc>
              <a:buClr>
                <a:schemeClr val="bg2"/>
              </a:buClr>
              <a:buFont typeface="+mj-lt"/>
              <a:buAutoNum type="arabicParenR" startAt="6"/>
            </a:pPr>
            <a:r>
              <a:rPr lang="en-US" sz="1600" dirty="0">
                <a:solidFill>
                  <a:schemeClr val="bg1"/>
                </a:solidFill>
              </a:rPr>
              <a:t>Pilots must review all aircraft safety and emergency procedures at least every 12 months including engine failure, and in the case of multi-engine aircraft, operating on one engine during takeoff at maximum weight.  Documentation of this annual requirement shall be provided to any FAI official upon request.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/>
                </a:solidFill>
              </a:rPr>
              <a:t>Paragraphs 6 and 8 directly address numerous crashes including some recent ones. We appreciate the opportunity to present this in the interest of safety.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314EB5-6C60-449B-AD51-24E3502D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2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Digital Certificates of Proficiency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C4ECBF3-2D84-487C-8F80-F5841890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6A54F302-A9DC-459A-84C8-2EB5A2F97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265" y="275317"/>
            <a:ext cx="3539915" cy="56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dirty="0"/>
              <a:t>Digital Certificates of Proficiency</a:t>
            </a:r>
            <a:r>
              <a:rPr lang="en-US" sz="3300" dirty="0"/>
              <a:t>.</a:t>
            </a:r>
            <a:endParaRPr lang="en-GB" sz="3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CE3A0AC-4492-41FC-A745-B8D98BAB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9583846" cy="365868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2.1 GENERAL CONDITIONS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(1) International and National Parachutist Certificates of Proficiency of the FAI </a:t>
            </a:r>
            <a:r>
              <a:rPr lang="en-US" sz="1600" b="1" dirty="0">
                <a:solidFill>
                  <a:schemeClr val="bg1"/>
                </a:solidFill>
              </a:rPr>
              <a:t>are granted by a NAC.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(2) International Certificates are issued: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(a) To ensure that Certificates, based on an agreed standard, issued by different NACs are understood and accepted by all.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(b) To facilitate the freedom to practice parachuting around the world.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(3) National Certificates, based on preferred standards of a NAC, may be issued to citizens, residents and others, if they are NAC members.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(4) A NAC may issue National Certificates at a higher category level than the four International Certificates.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(5) A Certificate of Proficiency is defined in the GS, 2.6 as “</a:t>
            </a:r>
            <a:r>
              <a:rPr lang="en-US" sz="1600" b="1" dirty="0">
                <a:solidFill>
                  <a:schemeClr val="bg1"/>
                </a:solidFill>
              </a:rPr>
              <a:t>a document recognizing the level of performance or qualifications of an individual”.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314EB5-6C60-449B-AD51-24E3502D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9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dirty="0"/>
              <a:t>Digital Certificates of Proficiency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CE3A0AC-4492-41FC-A745-B8D98BAB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9583846" cy="3658689"/>
          </a:xfrm>
        </p:spPr>
        <p:txBody>
          <a:bodyPr>
            <a:norm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Mayor adaptation of the SCSC was carried out in 2021</a:t>
            </a:r>
          </a:p>
          <a:p>
            <a:r>
              <a:rPr lang="es-AR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2.3.1 International </a:t>
            </a:r>
            <a:r>
              <a:rPr lang="es-AR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Certificate</a:t>
            </a:r>
            <a:r>
              <a:rPr lang="es-AR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A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(1) The International Certificate is issued by a NAC and must be written in the official FAI languages (see FAI Statutes 1.9.1)  (Need change)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(2) A valid International Certificate is proof that the parachutist fulfils the requirements as stated in 2.2 and 2.4 of this Sporting Code. </a:t>
            </a:r>
          </a:p>
          <a:p>
            <a:pPr marL="0" indent="0">
              <a:buNone/>
            </a:pPr>
            <a:endParaRPr lang="es-A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314EB5-6C60-449B-AD51-24E3502D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300" dirty="0"/>
              <a:t>Digital Certificates of Proficiency </a:t>
            </a:r>
            <a:r>
              <a:rPr lang="en-US" sz="3300" dirty="0"/>
              <a:t>The adaptation of the SCSC was carried out in 2021</a:t>
            </a:r>
            <a:endParaRPr lang="en-GB" sz="3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CE3A0AC-4492-41FC-A745-B8D98BAB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2361"/>
            <a:ext cx="5447069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International Certificate must contain: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words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‘</a:t>
            </a:r>
            <a:r>
              <a:rPr lang="fr-FR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Fédération Aéronautique Internationale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’ </a:t>
            </a:r>
          </a:p>
          <a:p>
            <a:r>
              <a:rPr lang="es-A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FAI Logo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words ‘International Parachutist Certificate’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Name of the Holder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314EB5-6C60-449B-AD51-24E3502D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3D8F33C-099F-42CC-8522-CF46196B4B68}"/>
              </a:ext>
            </a:extLst>
          </p:cNvPr>
          <p:cNvSpPr txBox="1">
            <a:spLocks/>
          </p:cNvSpPr>
          <p:nvPr/>
        </p:nvSpPr>
        <p:spPr>
          <a:xfrm>
            <a:off x="6453105" y="2748877"/>
            <a:ext cx="5307638" cy="2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Date of </a:t>
            </a:r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Birth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Nationality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Photograph of the Holder </a:t>
            </a:r>
          </a:p>
          <a:p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Date of </a:t>
            </a:r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Issue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Category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Endorsement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  (</a:t>
            </a:r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Stamps</a:t>
            </a: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5F31B2-2194-42B7-BA7E-2FA3784291FB}"/>
              </a:ext>
            </a:extLst>
          </p:cNvPr>
          <p:cNvSpPr txBox="1"/>
          <p:nvPr/>
        </p:nvSpPr>
        <p:spPr>
          <a:xfrm>
            <a:off x="686606" y="4805237"/>
            <a:ext cx="9760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AR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The Certificate may be issued in the standard FAI booklet or as a digital electronic document.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Fees for obtaining International Certificates and Official Category Endorsements may be applicable.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042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Digital Certificates of Proficiency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Globo: línea doblada 2">
            <a:extLst>
              <a:ext uri="{FF2B5EF4-FFF2-40B4-BE49-F238E27FC236}">
                <a16:creationId xmlns:a16="http://schemas.microsoft.com/office/drawing/2014/main" id="{07CAA880-CE59-4251-8D1F-B0298106318E}"/>
              </a:ext>
            </a:extLst>
          </p:cNvPr>
          <p:cNvSpPr/>
          <p:nvPr/>
        </p:nvSpPr>
        <p:spPr>
          <a:xfrm>
            <a:off x="6125051" y="3363229"/>
            <a:ext cx="1483567" cy="6449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187"/>
              <a:gd name="adj6" fmla="val -838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Categories</a:t>
            </a:r>
            <a:endParaRPr lang="es-AR" dirty="0"/>
          </a:p>
        </p:txBody>
      </p:sp>
      <p:sp>
        <p:nvSpPr>
          <p:cNvPr id="15" name="Globo: línea doblada 14">
            <a:extLst>
              <a:ext uri="{FF2B5EF4-FFF2-40B4-BE49-F238E27FC236}">
                <a16:creationId xmlns:a16="http://schemas.microsoft.com/office/drawing/2014/main" id="{2194D9DC-0950-4198-8021-121620EA5D73}"/>
              </a:ext>
            </a:extLst>
          </p:cNvPr>
          <p:cNvSpPr/>
          <p:nvPr/>
        </p:nvSpPr>
        <p:spPr>
          <a:xfrm>
            <a:off x="6125052" y="1752763"/>
            <a:ext cx="1483567" cy="6449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187"/>
              <a:gd name="adj6" fmla="val -838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Flag</a:t>
            </a:r>
            <a:endParaRPr lang="es-AR" dirty="0"/>
          </a:p>
        </p:txBody>
      </p:sp>
      <p:sp>
        <p:nvSpPr>
          <p:cNvPr id="17" name="Globo: línea doblada 16">
            <a:extLst>
              <a:ext uri="{FF2B5EF4-FFF2-40B4-BE49-F238E27FC236}">
                <a16:creationId xmlns:a16="http://schemas.microsoft.com/office/drawing/2014/main" id="{501C801A-89A8-4DD0-9F17-15D546C1CBD6}"/>
              </a:ext>
            </a:extLst>
          </p:cNvPr>
          <p:cNvSpPr/>
          <p:nvPr/>
        </p:nvSpPr>
        <p:spPr>
          <a:xfrm>
            <a:off x="413749" y="4109669"/>
            <a:ext cx="1483567" cy="644942"/>
          </a:xfrm>
          <a:prstGeom prst="borderCallout2">
            <a:avLst>
              <a:gd name="adj1" fmla="val 44791"/>
              <a:gd name="adj2" fmla="val 101730"/>
              <a:gd name="adj3" fmla="val 47685"/>
              <a:gd name="adj4" fmla="val 120440"/>
              <a:gd name="adj5" fmla="val 87572"/>
              <a:gd name="adj6" fmla="val 1337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Personal Data</a:t>
            </a:r>
            <a:endParaRPr lang="es-AR" dirty="0"/>
          </a:p>
        </p:txBody>
      </p:sp>
      <p:sp>
        <p:nvSpPr>
          <p:cNvPr id="19" name="Globo: línea doblada 18">
            <a:extLst>
              <a:ext uri="{FF2B5EF4-FFF2-40B4-BE49-F238E27FC236}">
                <a16:creationId xmlns:a16="http://schemas.microsoft.com/office/drawing/2014/main" id="{280D2AA4-C55E-4D1F-ACA7-A7184843BF8E}"/>
              </a:ext>
            </a:extLst>
          </p:cNvPr>
          <p:cNvSpPr/>
          <p:nvPr/>
        </p:nvSpPr>
        <p:spPr>
          <a:xfrm>
            <a:off x="402135" y="2859133"/>
            <a:ext cx="1483567" cy="644942"/>
          </a:xfrm>
          <a:prstGeom prst="borderCallout2">
            <a:avLst>
              <a:gd name="adj1" fmla="val 44791"/>
              <a:gd name="adj2" fmla="val 101730"/>
              <a:gd name="adj3" fmla="val 47685"/>
              <a:gd name="adj4" fmla="val 120440"/>
              <a:gd name="adj5" fmla="val 87572"/>
              <a:gd name="adj6" fmla="val 1337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Sporting Data</a:t>
            </a:r>
            <a:endParaRPr lang="es-AR" dirty="0"/>
          </a:p>
        </p:txBody>
      </p:sp>
      <p:sp>
        <p:nvSpPr>
          <p:cNvPr id="23" name="Globo: línea doblada 22">
            <a:extLst>
              <a:ext uri="{FF2B5EF4-FFF2-40B4-BE49-F238E27FC236}">
                <a16:creationId xmlns:a16="http://schemas.microsoft.com/office/drawing/2014/main" id="{C3966BB1-4C34-4D0B-9D80-AD18740759A8}"/>
              </a:ext>
            </a:extLst>
          </p:cNvPr>
          <p:cNvSpPr/>
          <p:nvPr/>
        </p:nvSpPr>
        <p:spPr>
          <a:xfrm>
            <a:off x="382963" y="1292147"/>
            <a:ext cx="1483567" cy="644942"/>
          </a:xfrm>
          <a:prstGeom prst="borderCallout2">
            <a:avLst>
              <a:gd name="adj1" fmla="val 44791"/>
              <a:gd name="adj2" fmla="val 101730"/>
              <a:gd name="adj3" fmla="val 47685"/>
              <a:gd name="adj4" fmla="val 120440"/>
              <a:gd name="adj5" fmla="val 83047"/>
              <a:gd name="adj6" fmla="val 1468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Photo</a:t>
            </a:r>
            <a:r>
              <a:rPr lang="es-ES" dirty="0"/>
              <a:t> ID</a:t>
            </a:r>
            <a:endParaRPr lang="es-AR" dirty="0"/>
          </a:p>
        </p:txBody>
      </p:sp>
      <p:sp>
        <p:nvSpPr>
          <p:cNvPr id="25" name="Globo: línea doblada 24">
            <a:extLst>
              <a:ext uri="{FF2B5EF4-FFF2-40B4-BE49-F238E27FC236}">
                <a16:creationId xmlns:a16="http://schemas.microsoft.com/office/drawing/2014/main" id="{079C33E4-D150-49B4-A700-90A64B3F9930}"/>
              </a:ext>
            </a:extLst>
          </p:cNvPr>
          <p:cNvSpPr/>
          <p:nvPr/>
        </p:nvSpPr>
        <p:spPr>
          <a:xfrm>
            <a:off x="6135615" y="298530"/>
            <a:ext cx="1483567" cy="6449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187"/>
              <a:gd name="adj6" fmla="val -838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FAI Logo</a:t>
            </a:r>
            <a:endParaRPr lang="es-AR" dirty="0"/>
          </a:p>
        </p:txBody>
      </p:sp>
      <p:pic>
        <p:nvPicPr>
          <p:cNvPr id="30" name="Imagen 29" descr="Código QR&#10;&#10;Descripción generada automáticamente">
            <a:extLst>
              <a:ext uri="{FF2B5EF4-FFF2-40B4-BE49-F238E27FC236}">
                <a16:creationId xmlns:a16="http://schemas.microsoft.com/office/drawing/2014/main" id="{EEAAD6C1-3BF0-459D-A97E-87E6A3A0C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265" y="275317"/>
            <a:ext cx="3539915" cy="5621565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E9BE9586-197B-4DA3-A20E-3738550A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lobo: línea doblada 20">
            <a:extLst>
              <a:ext uri="{FF2B5EF4-FFF2-40B4-BE49-F238E27FC236}">
                <a16:creationId xmlns:a16="http://schemas.microsoft.com/office/drawing/2014/main" id="{27FAB11A-9AAB-429A-AE82-5BA17B9F85FF}"/>
              </a:ext>
            </a:extLst>
          </p:cNvPr>
          <p:cNvSpPr/>
          <p:nvPr/>
        </p:nvSpPr>
        <p:spPr>
          <a:xfrm>
            <a:off x="382964" y="148724"/>
            <a:ext cx="1483567" cy="644942"/>
          </a:xfrm>
          <a:prstGeom prst="borderCallout2">
            <a:avLst>
              <a:gd name="adj1" fmla="val 44791"/>
              <a:gd name="adj2" fmla="val 101730"/>
              <a:gd name="adj3" fmla="val 144216"/>
              <a:gd name="adj4" fmla="val 236498"/>
              <a:gd name="adj5" fmla="val 198971"/>
              <a:gd name="adj6" fmla="val 1438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QR </a:t>
            </a:r>
            <a:r>
              <a:rPr lang="es-ES" dirty="0" err="1"/>
              <a:t>Code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60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9" grpId="0" animBg="1"/>
      <p:bldP spid="23" grpId="0" animBg="1"/>
      <p:bldP spid="25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AAA79-8AC9-46C5-8975-58407CE5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Issues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2160EB-EE65-44A6-8B02-204693C9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9583846" cy="365868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/>
                </a:solidFill>
              </a:rPr>
              <a:t>Safety Survey Report 2020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</a:rPr>
              <a:t>2021 Safety Survey Form and related notes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</a:rPr>
              <a:t>Parachuting Aircraft Incidents Report 2021 </a:t>
            </a:r>
            <a:endParaRPr lang="es-ES" sz="24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ACCF41-47B6-4D2A-BFB2-E5CF8241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38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AAA79-8AC9-46C5-8975-58407CE5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Committee Members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2160EB-EE65-44A6-8B02-204693C9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Liam MC NULTY (IRL)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Jiri BLASKA (CZE)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Ralph SCHUSSER (GER)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Stephan KRAMER (USA)</a:t>
            </a:r>
          </a:p>
          <a:p>
            <a:pPr>
              <a:lnSpc>
                <a:spcPct val="90000"/>
              </a:lnSpc>
            </a:pPr>
            <a:r>
              <a:rPr lang="es-AR" dirty="0">
                <a:solidFill>
                  <a:schemeClr val="bg1"/>
                </a:solidFill>
              </a:rPr>
              <a:t>Alberto MARTIN PARACUELLOS  (ESP)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AR" dirty="0">
                <a:solidFill>
                  <a:schemeClr val="bg1"/>
                </a:solidFill>
              </a:rPr>
              <a:t>Mark BELLINGAN (RSA)</a:t>
            </a:r>
          </a:p>
          <a:p>
            <a:pPr>
              <a:lnSpc>
                <a:spcPct val="90000"/>
              </a:lnSpc>
            </a:pPr>
            <a:r>
              <a:rPr lang="es-AR" dirty="0">
                <a:solidFill>
                  <a:schemeClr val="bg1"/>
                </a:solidFill>
              </a:rPr>
              <a:t>Chang IL CHOI (KOR)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Istvan SIPOS (HUN) (Deputy Chair)</a:t>
            </a:r>
          </a:p>
          <a:p>
            <a:pPr>
              <a:lnSpc>
                <a:spcPct val="90000"/>
              </a:lnSpc>
            </a:pPr>
            <a:r>
              <a:rPr lang="es-AR" dirty="0">
                <a:solidFill>
                  <a:schemeClr val="bg1"/>
                </a:solidFill>
              </a:rPr>
              <a:t>Gustavo REYES (ARG)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n-GB" dirty="0">
                <a:solidFill>
                  <a:schemeClr val="bg1"/>
                </a:solidFill>
              </a:rPr>
              <a:t>Chair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ACCF41-47B6-4D2A-BFB2-E5CF8241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3326741"/>
            <a:ext cx="3413671" cy="21050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3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931200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/>
              <a:t>Any question?</a:t>
            </a:r>
            <a:br>
              <a:rPr lang="en-US" sz="6100" dirty="0"/>
            </a:br>
            <a:r>
              <a:rPr lang="en-US" sz="6100" dirty="0"/>
              <a:t>Any suggestion?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1C1EE30-998D-4B35-9F0A-C6B7E8A3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0C1129B-D4EA-4A65-A9AC-ECF71A76F695}"/>
              </a:ext>
            </a:extLst>
          </p:cNvPr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Thank you, and please don´t forget to send us your Survey Form 2021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4" descr="Free photo Thumbs Up Mask Duty Mouth Guard Icon Smiley - Max Pixel">
            <a:extLst>
              <a:ext uri="{FF2B5EF4-FFF2-40B4-BE49-F238E27FC236}">
                <a16:creationId xmlns:a16="http://schemas.microsoft.com/office/drawing/2014/main" id="{5AFDF834-ABF5-42B6-9F55-36C3BD02E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407" b="3"/>
          <a:stretch/>
        </p:blipFill>
        <p:spPr bwMode="auto">
          <a:xfrm>
            <a:off x="6093992" y="1510526"/>
            <a:ext cx="5449889" cy="38369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7424073-4D88-40FF-A741-53DB31ED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52" y="5550841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AAA79-8AC9-46C5-8975-58407CE5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Safety Survey Report 2020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ACCF41-47B6-4D2A-BFB2-E5CF8241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00DF4E6-6658-4979-A7EE-C1D4CEAAB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35475" y="2405896"/>
            <a:ext cx="6110697" cy="4320000"/>
          </a:xfrm>
          <a:prstGeom prst="rect">
            <a:avLst/>
          </a:prstGeom>
          <a:ln w="127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1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AAA79-8AC9-46C5-8975-58407CE5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10693522" cy="1016654"/>
          </a:xfrm>
        </p:spPr>
        <p:txBody>
          <a:bodyPr>
            <a:normAutofit/>
          </a:bodyPr>
          <a:lstStyle/>
          <a:p>
            <a:r>
              <a:rPr lang="en-US" sz="3600" dirty="0"/>
              <a:t>2021 Safety Survey Form and related notes</a:t>
            </a:r>
            <a:endParaRPr lang="en-GB" sz="36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ACCF41-47B6-4D2A-BFB2-E5CF8241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AD470F4C-ED62-491E-B278-0E7205BFD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25" y="2286162"/>
            <a:ext cx="6110028" cy="4320000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5271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AAA79-8AC9-46C5-8975-58407CE5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10693522" cy="1016654"/>
          </a:xfrm>
        </p:spPr>
        <p:txBody>
          <a:bodyPr>
            <a:normAutofit/>
          </a:bodyPr>
          <a:lstStyle/>
          <a:p>
            <a:r>
              <a:rPr lang="en-US" sz="3600" dirty="0"/>
              <a:t>Parachuting Aircraft Incidents Report 2021 </a:t>
            </a:r>
            <a:endParaRPr lang="en-GB" sz="36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ACCF41-47B6-4D2A-BFB2-E5CF8241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a captura de pantalla de un celular con texto&#10;&#10;Descripción generada automáticamente con confianza media">
            <a:extLst>
              <a:ext uri="{FF2B5EF4-FFF2-40B4-BE49-F238E27FC236}">
                <a16:creationId xmlns:a16="http://schemas.microsoft.com/office/drawing/2014/main" id="{CCDF5E35-F357-4CF9-A2C3-6E0346C0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03" y="2406765"/>
            <a:ext cx="6110698" cy="43200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954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AAA79-8AC9-46C5-8975-58407CE5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Proposals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2160EB-EE65-44A6-8B02-204693C9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10032039" cy="29337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Amendment to Sporting Code, Section 5, regarding aircraft use restrain belts at FAI FCEs.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Digital Certificates of Proficiency (CoP´s)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BFF94D8-F4B3-4361-B1BC-BE2264B4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9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C807F40B-215E-4016-86B5-D8D5B7CF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Safety Survey Report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666CB-33C7-4715-9945-065608444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B134A2B-B40D-404D-89C2-5D5ED1106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06FA74-6FE4-49A0-A2E9-ACA49A97F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030" y="2548281"/>
            <a:ext cx="8508665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aims of this survey were:</a:t>
            </a:r>
          </a:p>
          <a:p>
            <a:r>
              <a:rPr lang="en-US" dirty="0">
                <a:solidFill>
                  <a:schemeClr val="bg1"/>
                </a:solidFill>
              </a:rPr>
              <a:t>To collect information on the number of fatalities in skydiving worldwide.</a:t>
            </a:r>
          </a:p>
          <a:p>
            <a:r>
              <a:rPr lang="en-US" dirty="0">
                <a:solidFill>
                  <a:schemeClr val="bg1"/>
                </a:solidFill>
              </a:rPr>
              <a:t>To establish reliable and valid figures for skydiving risks.</a:t>
            </a:r>
          </a:p>
          <a:p>
            <a:r>
              <a:rPr lang="en-US" dirty="0">
                <a:solidFill>
                  <a:schemeClr val="bg1"/>
                </a:solidFill>
              </a:rPr>
              <a:t>To establish reliable and valid key figures for worldwide skydiving activity.</a:t>
            </a:r>
          </a:p>
          <a:p>
            <a:r>
              <a:rPr lang="en-US" dirty="0">
                <a:solidFill>
                  <a:schemeClr val="bg1"/>
                </a:solidFill>
              </a:rPr>
              <a:t>To establish reliable and valid risk figures based on statistics from four countries over a period of 58 years. (France, Finland, Sweden &amp; Norway)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1A7196E-DE7C-40AE-8EE6-68C6D60A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52" y="5550841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8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C807F40B-215E-4016-86B5-D8D5B7CF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Safety Survey Report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666CB-33C7-4715-9945-065608444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B134A2B-B40D-404D-89C2-5D5ED1106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06FA74-6FE4-49A0-A2E9-ACA49A97F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188" y="2548281"/>
            <a:ext cx="9121508" cy="365868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34th year for which an IPC/ISC Safety Report has been published.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response rate is like previous years, at 53%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Only 45 countries responding from a possible 85. </a:t>
            </a:r>
          </a:p>
          <a:p>
            <a:pPr>
              <a:lnSpc>
                <a:spcPct val="90000"/>
              </a:lnSpc>
            </a:pPr>
            <a:r>
              <a:rPr lang="en-US" b="1" i="0" u="none" strike="noStrike" baseline="0" dirty="0">
                <a:solidFill>
                  <a:schemeClr val="bg1"/>
                </a:solidFill>
              </a:rPr>
              <a:t>Three countries which did not supply data for 2019 did so for 2020 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– China, Guatemala, Lithuania.</a:t>
            </a:r>
          </a:p>
          <a:p>
            <a:pPr>
              <a:lnSpc>
                <a:spcPct val="90000"/>
              </a:lnSpc>
            </a:pPr>
            <a:r>
              <a:rPr lang="en-US" b="1" i="0" u="none" strike="noStrike" baseline="0" dirty="0">
                <a:solidFill>
                  <a:schemeClr val="bg1"/>
                </a:solidFill>
              </a:rPr>
              <a:t>Four countries which supplied data for 2019 did not do so for 2020 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– Cuba, Egypt, Greece and </a:t>
            </a:r>
            <a:r>
              <a:rPr lang="es-AR" b="0" i="0" u="none" strike="noStrike" baseline="0" dirty="0" err="1">
                <a:solidFill>
                  <a:schemeClr val="bg1"/>
                </a:solidFill>
              </a:rPr>
              <a:t>Slovenia</a:t>
            </a:r>
            <a:r>
              <a:rPr lang="es-AR" b="0" i="0" u="none" strike="noStrike" baseline="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It is very important to have continuity in the reports of each country in order to have more reliable statistics.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5E79C5-8198-429F-9DBD-D0705F54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52" y="5550841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5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403D4-50DC-4ED8-9728-0073EC0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/>
              <a:t>Safety Survey Report 2020</a:t>
            </a:r>
            <a:br>
              <a:rPr lang="en-GB" sz="3300"/>
            </a:br>
            <a:r>
              <a:rPr lang="en-GB" sz="3300"/>
              <a:t>Risk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070C4B7-B3C0-446A-80C4-D1EA87AD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9166278" cy="365868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Risk Factor </a:t>
            </a:r>
            <a:r>
              <a:rPr lang="es-ES" dirty="0">
                <a:solidFill>
                  <a:schemeClr val="bg1"/>
                </a:solidFill>
              </a:rPr>
              <a:t>1: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Jumps per one fatality for 45 countries which provided data for 2020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								</a:t>
            </a:r>
            <a:r>
              <a:rPr lang="en-US" sz="2800" b="1" dirty="0">
                <a:solidFill>
                  <a:schemeClr val="bg1"/>
                </a:solidFill>
              </a:rPr>
              <a:t>171,455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Risk Factor </a:t>
            </a:r>
            <a:r>
              <a:rPr lang="es-ES" dirty="0">
                <a:solidFill>
                  <a:schemeClr val="bg1"/>
                </a:solidFill>
              </a:rPr>
              <a:t>2: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Jumpers per one fatality for 45 countries which provided data for 2020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								</a:t>
            </a:r>
            <a:r>
              <a:rPr lang="en-US" sz="2800" b="1" dirty="0">
                <a:solidFill>
                  <a:schemeClr val="bg1"/>
                </a:solidFill>
              </a:rPr>
              <a:t>32,870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507873-6B8F-4CDD-8F3C-4C8FB3BC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3499" y="5521658"/>
            <a:ext cx="1751351" cy="108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94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1209</TotalTime>
  <Words>1072</Words>
  <Application>Microsoft Macintosh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Technical &amp; Safety Committee</vt:lpstr>
      <vt:lpstr>Issues</vt:lpstr>
      <vt:lpstr>Safety Survey Report 2020</vt:lpstr>
      <vt:lpstr>2021 Safety Survey Form and related notes</vt:lpstr>
      <vt:lpstr>Parachuting Aircraft Incidents Report 2021 </vt:lpstr>
      <vt:lpstr>Proposals</vt:lpstr>
      <vt:lpstr>Safety Survey Report 2020</vt:lpstr>
      <vt:lpstr>Safety Survey Report 2020</vt:lpstr>
      <vt:lpstr>Safety Survey Report 2020 Risk Factors</vt:lpstr>
      <vt:lpstr>Safety Survey Report 2020</vt:lpstr>
      <vt:lpstr>Safety Survey Report 2020</vt:lpstr>
      <vt:lpstr>Parachuting Aircraft Incidents Report 2021 (Annex 20-c)</vt:lpstr>
      <vt:lpstr>Amendment to SCS5, regarding aircraft use at FAI FCEs.</vt:lpstr>
      <vt:lpstr>Amendment to SCS5, regarding aircraft use at FAI FCEs. (draft)</vt:lpstr>
      <vt:lpstr>Digital Certificates of Proficiency</vt:lpstr>
      <vt:lpstr>Digital Certificates of Proficiency.</vt:lpstr>
      <vt:lpstr>Digital Certificates of Proficiency</vt:lpstr>
      <vt:lpstr>Digital Certificates of Proficiency The adaptation of the SCSC was carried out in 2021</vt:lpstr>
      <vt:lpstr>Digital Certificates of Proficiency</vt:lpstr>
      <vt:lpstr>Committee Members</vt:lpstr>
      <vt:lpstr>Any question? Any suggestion?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&amp; Safety Committee</dc:title>
  <dc:creator>Gustavo Eduardo Reyes</dc:creator>
  <cp:lastModifiedBy>Rob and Vera Asquith</cp:lastModifiedBy>
  <cp:revision>10</cp:revision>
  <dcterms:created xsi:type="dcterms:W3CDTF">2022-01-23T15:44:36Z</dcterms:created>
  <dcterms:modified xsi:type="dcterms:W3CDTF">2022-01-26T07:15:17Z</dcterms:modified>
</cp:coreProperties>
</file>