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6" r:id="rId5"/>
    <p:sldId id="265" r:id="rId6"/>
    <p:sldId id="262" r:id="rId7"/>
    <p:sldId id="267" r:id="rId8"/>
    <p:sldId id="263" r:id="rId9"/>
    <p:sldId id="268" r:id="rId10"/>
    <p:sldId id="270"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autoAdjust="0"/>
    <p:restoredTop sz="94660"/>
  </p:normalViewPr>
  <p:slideViewPr>
    <p:cSldViewPr snapToGrid="0">
      <p:cViewPr varScale="1">
        <p:scale>
          <a:sx n="120" d="100"/>
          <a:sy n="120" d="100"/>
        </p:scale>
        <p:origin x="120"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553427E-5FC2-46B5-8F51-4F83D7B045B2}" type="datetimeFigureOut">
              <a:rPr lang="en-GB" smtClean="0"/>
              <a:t>30/01/2019</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C81A8DB-6C07-492D-8C65-F59B6A454F3E}" type="slidenum">
              <a:rPr lang="en-GB" smtClean="0"/>
              <a:t>‹#›</a:t>
            </a:fld>
            <a:endParaRPr lang="en-GB"/>
          </a:p>
        </p:txBody>
      </p:sp>
    </p:spTree>
    <p:extLst>
      <p:ext uri="{BB962C8B-B14F-4D97-AF65-F5344CB8AC3E}">
        <p14:creationId xmlns:p14="http://schemas.microsoft.com/office/powerpoint/2010/main" val="413969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53427E-5FC2-46B5-8F51-4F83D7B045B2}" type="datetimeFigureOut">
              <a:rPr lang="en-GB" smtClean="0"/>
              <a:t>30/01/2019</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C81A8DB-6C07-492D-8C65-F59B6A454F3E}" type="slidenum">
              <a:rPr lang="en-GB" smtClean="0"/>
              <a:t>‹#›</a:t>
            </a:fld>
            <a:endParaRPr lang="en-GB"/>
          </a:p>
        </p:txBody>
      </p:sp>
    </p:spTree>
    <p:extLst>
      <p:ext uri="{BB962C8B-B14F-4D97-AF65-F5344CB8AC3E}">
        <p14:creationId xmlns:p14="http://schemas.microsoft.com/office/powerpoint/2010/main" val="188096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53427E-5FC2-46B5-8F51-4F83D7B045B2}" type="datetimeFigureOut">
              <a:rPr lang="en-GB" smtClean="0"/>
              <a:t>30/01/2019</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C81A8DB-6C07-492D-8C65-F59B6A454F3E}"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29824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9553427E-5FC2-46B5-8F51-4F83D7B045B2}" type="datetimeFigureOut">
              <a:rPr lang="en-GB" smtClean="0"/>
              <a:t>30/01/2019</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C81A8DB-6C07-492D-8C65-F59B6A454F3E}" type="slidenum">
              <a:rPr lang="en-GB" smtClean="0"/>
              <a:t>‹#›</a:t>
            </a:fld>
            <a:endParaRPr lang="en-GB"/>
          </a:p>
        </p:txBody>
      </p:sp>
    </p:spTree>
    <p:extLst>
      <p:ext uri="{BB962C8B-B14F-4D97-AF65-F5344CB8AC3E}">
        <p14:creationId xmlns:p14="http://schemas.microsoft.com/office/powerpoint/2010/main" val="723316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9553427E-5FC2-46B5-8F51-4F83D7B045B2}" type="datetimeFigureOut">
              <a:rPr lang="en-GB" smtClean="0"/>
              <a:t>30/01/2019</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C81A8DB-6C07-492D-8C65-F59B6A454F3E}"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72606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9553427E-5FC2-46B5-8F51-4F83D7B045B2}" type="datetimeFigureOut">
              <a:rPr lang="en-GB" smtClean="0"/>
              <a:t>30/01/2019</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C81A8DB-6C07-492D-8C65-F59B6A454F3E}" type="slidenum">
              <a:rPr lang="en-GB" smtClean="0"/>
              <a:t>‹#›</a:t>
            </a:fld>
            <a:endParaRPr lang="en-GB"/>
          </a:p>
        </p:txBody>
      </p:sp>
    </p:spTree>
    <p:extLst>
      <p:ext uri="{BB962C8B-B14F-4D97-AF65-F5344CB8AC3E}">
        <p14:creationId xmlns:p14="http://schemas.microsoft.com/office/powerpoint/2010/main" val="2503026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53427E-5FC2-46B5-8F51-4F83D7B045B2}" type="datetimeFigureOut">
              <a:rPr lang="en-GB" smtClean="0"/>
              <a:t>30/01/2019</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C81A8DB-6C07-492D-8C65-F59B6A454F3E}" type="slidenum">
              <a:rPr lang="en-GB" smtClean="0"/>
              <a:t>‹#›</a:t>
            </a:fld>
            <a:endParaRPr lang="en-GB"/>
          </a:p>
        </p:txBody>
      </p:sp>
    </p:spTree>
    <p:extLst>
      <p:ext uri="{BB962C8B-B14F-4D97-AF65-F5344CB8AC3E}">
        <p14:creationId xmlns:p14="http://schemas.microsoft.com/office/powerpoint/2010/main" val="4051784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53427E-5FC2-46B5-8F51-4F83D7B045B2}" type="datetimeFigureOut">
              <a:rPr lang="en-GB" smtClean="0"/>
              <a:t>30/01/2019</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C81A8DB-6C07-492D-8C65-F59B6A454F3E}" type="slidenum">
              <a:rPr lang="en-GB" smtClean="0"/>
              <a:t>‹#›</a:t>
            </a:fld>
            <a:endParaRPr lang="en-GB"/>
          </a:p>
        </p:txBody>
      </p:sp>
    </p:spTree>
    <p:extLst>
      <p:ext uri="{BB962C8B-B14F-4D97-AF65-F5344CB8AC3E}">
        <p14:creationId xmlns:p14="http://schemas.microsoft.com/office/powerpoint/2010/main" val="375565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53427E-5FC2-46B5-8F51-4F83D7B045B2}" type="datetimeFigureOut">
              <a:rPr lang="en-GB" smtClean="0"/>
              <a:t>30/01/2019</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C81A8DB-6C07-492D-8C65-F59B6A454F3E}" type="slidenum">
              <a:rPr lang="en-GB" smtClean="0"/>
              <a:t>‹#›</a:t>
            </a:fld>
            <a:endParaRPr lang="en-GB"/>
          </a:p>
        </p:txBody>
      </p:sp>
    </p:spTree>
    <p:extLst>
      <p:ext uri="{BB962C8B-B14F-4D97-AF65-F5344CB8AC3E}">
        <p14:creationId xmlns:p14="http://schemas.microsoft.com/office/powerpoint/2010/main" val="114436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53427E-5FC2-46B5-8F51-4F83D7B045B2}" type="datetimeFigureOut">
              <a:rPr lang="en-GB" smtClean="0"/>
              <a:t>30/01/2019</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C81A8DB-6C07-492D-8C65-F59B6A454F3E}" type="slidenum">
              <a:rPr lang="en-GB" smtClean="0"/>
              <a:t>‹#›</a:t>
            </a:fld>
            <a:endParaRPr lang="en-GB"/>
          </a:p>
        </p:txBody>
      </p:sp>
    </p:spTree>
    <p:extLst>
      <p:ext uri="{BB962C8B-B14F-4D97-AF65-F5344CB8AC3E}">
        <p14:creationId xmlns:p14="http://schemas.microsoft.com/office/powerpoint/2010/main" val="79062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553427E-5FC2-46B5-8F51-4F83D7B045B2}" type="datetimeFigureOut">
              <a:rPr lang="en-GB" smtClean="0"/>
              <a:t>30/01/2019</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C81A8DB-6C07-492D-8C65-F59B6A454F3E}" type="slidenum">
              <a:rPr lang="en-GB" smtClean="0"/>
              <a:t>‹#›</a:t>
            </a:fld>
            <a:endParaRPr lang="en-GB"/>
          </a:p>
        </p:txBody>
      </p:sp>
    </p:spTree>
    <p:extLst>
      <p:ext uri="{BB962C8B-B14F-4D97-AF65-F5344CB8AC3E}">
        <p14:creationId xmlns:p14="http://schemas.microsoft.com/office/powerpoint/2010/main" val="372622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53427E-5FC2-46B5-8F51-4F83D7B045B2}" type="datetimeFigureOut">
              <a:rPr lang="en-GB" smtClean="0"/>
              <a:t>30/01/2019</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C81A8DB-6C07-492D-8C65-F59B6A454F3E}" type="slidenum">
              <a:rPr lang="en-GB" smtClean="0"/>
              <a:t>‹#›</a:t>
            </a:fld>
            <a:endParaRPr lang="en-GB"/>
          </a:p>
        </p:txBody>
      </p:sp>
    </p:spTree>
    <p:extLst>
      <p:ext uri="{BB962C8B-B14F-4D97-AF65-F5344CB8AC3E}">
        <p14:creationId xmlns:p14="http://schemas.microsoft.com/office/powerpoint/2010/main" val="4764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53427E-5FC2-46B5-8F51-4F83D7B045B2}" type="datetimeFigureOut">
              <a:rPr lang="en-GB" smtClean="0"/>
              <a:t>30/01/2019</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C81A8DB-6C07-492D-8C65-F59B6A454F3E}" type="slidenum">
              <a:rPr lang="en-GB" smtClean="0"/>
              <a:t>‹#›</a:t>
            </a:fld>
            <a:endParaRPr lang="en-GB"/>
          </a:p>
        </p:txBody>
      </p:sp>
    </p:spTree>
    <p:extLst>
      <p:ext uri="{BB962C8B-B14F-4D97-AF65-F5344CB8AC3E}">
        <p14:creationId xmlns:p14="http://schemas.microsoft.com/office/powerpoint/2010/main" val="531924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53427E-5FC2-46B5-8F51-4F83D7B045B2}" type="datetimeFigureOut">
              <a:rPr lang="en-GB" smtClean="0"/>
              <a:t>30/01/2019</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C81A8DB-6C07-492D-8C65-F59B6A454F3E}" type="slidenum">
              <a:rPr lang="en-GB" smtClean="0"/>
              <a:t>‹#›</a:t>
            </a:fld>
            <a:endParaRPr lang="en-GB"/>
          </a:p>
        </p:txBody>
      </p:sp>
    </p:spTree>
    <p:extLst>
      <p:ext uri="{BB962C8B-B14F-4D97-AF65-F5344CB8AC3E}">
        <p14:creationId xmlns:p14="http://schemas.microsoft.com/office/powerpoint/2010/main" val="223546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53427E-5FC2-46B5-8F51-4F83D7B045B2}" type="datetimeFigureOut">
              <a:rPr lang="en-GB" smtClean="0"/>
              <a:t>30/01/2019</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C81A8DB-6C07-492D-8C65-F59B6A454F3E}" type="slidenum">
              <a:rPr lang="en-GB" smtClean="0"/>
              <a:t>‹#›</a:t>
            </a:fld>
            <a:endParaRPr lang="en-GB"/>
          </a:p>
        </p:txBody>
      </p:sp>
    </p:spTree>
    <p:extLst>
      <p:ext uri="{BB962C8B-B14F-4D97-AF65-F5344CB8AC3E}">
        <p14:creationId xmlns:p14="http://schemas.microsoft.com/office/powerpoint/2010/main" val="1314308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53427E-5FC2-46B5-8F51-4F83D7B045B2}" type="datetimeFigureOut">
              <a:rPr lang="en-GB" smtClean="0"/>
              <a:t>30/01/2019</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C81A8DB-6C07-492D-8C65-F59B6A454F3E}" type="slidenum">
              <a:rPr lang="en-GB" smtClean="0"/>
              <a:t>‹#›</a:t>
            </a:fld>
            <a:endParaRPr lang="en-GB"/>
          </a:p>
        </p:txBody>
      </p:sp>
    </p:spTree>
    <p:extLst>
      <p:ext uri="{BB962C8B-B14F-4D97-AF65-F5344CB8AC3E}">
        <p14:creationId xmlns:p14="http://schemas.microsoft.com/office/powerpoint/2010/main" val="57458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553427E-5FC2-46B5-8F51-4F83D7B045B2}" type="datetimeFigureOut">
              <a:rPr lang="en-GB" smtClean="0"/>
              <a:t>30/01/2019</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C81A8DB-6C07-492D-8C65-F59B6A454F3E}" type="slidenum">
              <a:rPr lang="en-GB" smtClean="0"/>
              <a:t>‹#›</a:t>
            </a:fld>
            <a:endParaRPr lang="en-GB"/>
          </a:p>
        </p:txBody>
      </p:sp>
    </p:spTree>
    <p:extLst>
      <p:ext uri="{BB962C8B-B14F-4D97-AF65-F5344CB8AC3E}">
        <p14:creationId xmlns:p14="http://schemas.microsoft.com/office/powerpoint/2010/main" val="3461787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hyperlink" Target="http://wiki.glidernet.org/ogn-tracking-protoco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t>OGN/IGC Trackers proposal</a:t>
            </a:r>
            <a:r>
              <a:rPr lang="en-GB" dirty="0" smtClean="0"/>
              <a:t>	</a:t>
            </a:r>
            <a:endParaRPr lang="en-GB" dirty="0"/>
          </a:p>
        </p:txBody>
      </p:sp>
      <p:sp>
        <p:nvSpPr>
          <p:cNvPr id="3" name="Subtitle 2"/>
          <p:cNvSpPr>
            <a:spLocks noGrp="1"/>
          </p:cNvSpPr>
          <p:nvPr>
            <p:ph type="subTitle" idx="1"/>
          </p:nvPr>
        </p:nvSpPr>
        <p:spPr/>
        <p:txBody>
          <a:bodyPr>
            <a:normAutofit lnSpcReduction="10000"/>
          </a:bodyPr>
          <a:lstStyle/>
          <a:p>
            <a:r>
              <a:rPr lang="en-GB" dirty="0" smtClean="0"/>
              <a:t>Angel Casado</a:t>
            </a:r>
          </a:p>
          <a:p>
            <a:r>
              <a:rPr lang="en-GB" dirty="0" smtClean="0"/>
              <a:t>International Gliding Commission</a:t>
            </a:r>
          </a:p>
          <a:p>
            <a:r>
              <a:rPr lang="en-GB" dirty="0" smtClean="0"/>
              <a:t>March </a:t>
            </a:r>
            <a:r>
              <a:rPr lang="en-GB" dirty="0" smtClean="0"/>
              <a:t>2019</a:t>
            </a:r>
            <a:endParaRPr lang="en-GB" dirty="0"/>
          </a:p>
        </p:txBody>
      </p:sp>
      <p:pic>
        <p:nvPicPr>
          <p:cNvPr id="4098" name="Picture 2" descr="ogn-logo-256x25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07" y="94231"/>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667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t>
            </a:r>
            <a:endParaRPr lang="en-US" dirty="0"/>
          </a:p>
        </p:txBody>
      </p:sp>
      <p:sp>
        <p:nvSpPr>
          <p:cNvPr id="3" name="Content Placeholder 2"/>
          <p:cNvSpPr>
            <a:spLocks noGrp="1"/>
          </p:cNvSpPr>
          <p:nvPr>
            <p:ph idx="1"/>
          </p:nvPr>
        </p:nvSpPr>
        <p:spPr/>
        <p:txBody>
          <a:bodyPr/>
          <a:lstStyle/>
          <a:p>
            <a:r>
              <a:rPr lang="en-US" dirty="0" smtClean="0"/>
              <a:t>The current OGN stations handle the OGNTP protocol and honor the FLARM NOTRACK request.</a:t>
            </a:r>
          </a:p>
          <a:p>
            <a:r>
              <a:rPr lang="en-US" dirty="0" smtClean="0"/>
              <a:t>The FAI server is ready to handle the aspects of decrypting and re-broadcasting the position to other applications.</a:t>
            </a:r>
          </a:p>
          <a:p>
            <a:r>
              <a:rPr lang="en-US" dirty="0" smtClean="0"/>
              <a:t>No change or minimum change on the current applications.</a:t>
            </a:r>
            <a:endParaRPr lang="en-US" dirty="0"/>
          </a:p>
        </p:txBody>
      </p:sp>
    </p:spTree>
    <p:extLst>
      <p:ext uri="{BB962C8B-B14F-4D97-AF65-F5344CB8AC3E}">
        <p14:creationId xmlns:p14="http://schemas.microsoft.com/office/powerpoint/2010/main" val="3192368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Bottom line of the proposal:</a:t>
            </a:r>
            <a:endParaRPr lang="en-US" dirty="0"/>
          </a:p>
        </p:txBody>
      </p:sp>
      <p:sp>
        <p:nvSpPr>
          <p:cNvPr id="3" name="Content Placeholder 2"/>
          <p:cNvSpPr>
            <a:spLocks noGrp="1"/>
          </p:cNvSpPr>
          <p:nvPr>
            <p:ph idx="1"/>
          </p:nvPr>
        </p:nvSpPr>
        <p:spPr/>
        <p:txBody>
          <a:bodyPr/>
          <a:lstStyle/>
          <a:p>
            <a:r>
              <a:rPr lang="en-US" b="1" dirty="0" err="1" smtClean="0"/>
              <a:t>Flarms</a:t>
            </a:r>
            <a:r>
              <a:rPr lang="en-US" dirty="0" smtClean="0"/>
              <a:t> with </a:t>
            </a:r>
            <a:r>
              <a:rPr lang="en-US" b="1" dirty="0" smtClean="0"/>
              <a:t>NOTRACK</a:t>
            </a:r>
            <a:r>
              <a:rPr lang="en-US" dirty="0" smtClean="0"/>
              <a:t> flag are not followed by the OGN stations, </a:t>
            </a:r>
            <a:r>
              <a:rPr lang="en-US" dirty="0" err="1" smtClean="0"/>
              <a:t>Flarms</a:t>
            </a:r>
            <a:r>
              <a:rPr lang="en-US" dirty="0" smtClean="0"/>
              <a:t> remain as the main </a:t>
            </a:r>
            <a:r>
              <a:rPr lang="en-US" u="sng" dirty="0" smtClean="0"/>
              <a:t>collision avoidance device</a:t>
            </a:r>
            <a:r>
              <a:rPr lang="en-US" dirty="0" smtClean="0"/>
              <a:t>.</a:t>
            </a:r>
          </a:p>
          <a:p>
            <a:r>
              <a:rPr lang="en-US" b="1" dirty="0" smtClean="0"/>
              <a:t>OGN/IGC trackers </a:t>
            </a:r>
            <a:r>
              <a:rPr lang="en-US" dirty="0" smtClean="0"/>
              <a:t>are used for just </a:t>
            </a:r>
            <a:r>
              <a:rPr lang="en-US" u="sng" dirty="0" smtClean="0"/>
              <a:t>real time tracking </a:t>
            </a:r>
            <a:r>
              <a:rPr lang="en-US" dirty="0" smtClean="0"/>
              <a:t>devices under the control of the IGC, so the display of the glider position, can be delayed some defined time, still </a:t>
            </a:r>
            <a:r>
              <a:rPr lang="en-US" b="1" dirty="0" smtClean="0"/>
              <a:t>2D</a:t>
            </a:r>
            <a:r>
              <a:rPr lang="en-US" dirty="0" smtClean="0"/>
              <a:t> and </a:t>
            </a:r>
            <a:r>
              <a:rPr lang="en-US" b="1" dirty="0" smtClean="0"/>
              <a:t>3D</a:t>
            </a:r>
            <a:r>
              <a:rPr lang="en-US" dirty="0" smtClean="0"/>
              <a:t> applications like, Silent Wings Studio, can be used for broadcasting the championships, but with the defined </a:t>
            </a:r>
            <a:r>
              <a:rPr lang="en-US" b="1" dirty="0" smtClean="0"/>
              <a:t>delay,</a:t>
            </a:r>
            <a:r>
              <a:rPr lang="en-US" dirty="0" smtClean="0"/>
              <a:t> that avoids the other </a:t>
            </a:r>
            <a:r>
              <a:rPr lang="en-US" smtClean="0"/>
              <a:t>conflicts mentioned, </a:t>
            </a:r>
            <a:r>
              <a:rPr lang="en-US" dirty="0" smtClean="0"/>
              <a:t>as people on the ground directing to their teams, tailgating, etc., …</a:t>
            </a:r>
          </a:p>
          <a:p>
            <a:r>
              <a:rPr lang="en-US" dirty="0" smtClean="0"/>
              <a:t>Other applications like live.glidernet.org or glidertracker.org, onglide.com, etc., … will receive the position data with the defined </a:t>
            </a:r>
            <a:r>
              <a:rPr lang="en-US" b="1" dirty="0" smtClean="0"/>
              <a:t>delay</a:t>
            </a:r>
            <a:r>
              <a:rPr lang="en-US" dirty="0" smtClean="0"/>
              <a:t>.</a:t>
            </a:r>
          </a:p>
          <a:p>
            <a:r>
              <a:rPr lang="en-US" dirty="0" smtClean="0"/>
              <a:t>Those </a:t>
            </a:r>
            <a:r>
              <a:rPr lang="en-US" b="1" dirty="0" smtClean="0"/>
              <a:t>OGN/IGC trackers </a:t>
            </a:r>
            <a:r>
              <a:rPr lang="en-US" dirty="0" smtClean="0"/>
              <a:t>will become mandatory to be used on CAT I sanctioned IGC events starting on year 2020.</a:t>
            </a:r>
            <a:endParaRPr lang="en-US" dirty="0"/>
          </a:p>
        </p:txBody>
      </p:sp>
    </p:spTree>
    <p:extLst>
      <p:ext uri="{BB962C8B-B14F-4D97-AF65-F5344CB8AC3E}">
        <p14:creationId xmlns:p14="http://schemas.microsoft.com/office/powerpoint/2010/main" val="3668880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Background</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Circa of 2005 </a:t>
            </a:r>
            <a:r>
              <a:rPr lang="en-GB" dirty="0" err="1" smtClean="0"/>
              <a:t>Flarm</a:t>
            </a:r>
            <a:r>
              <a:rPr lang="en-GB" dirty="0" smtClean="0"/>
              <a:t> designs their first product</a:t>
            </a:r>
          </a:p>
          <a:p>
            <a:pPr lvl="1"/>
            <a:r>
              <a:rPr lang="en-GB" dirty="0" smtClean="0"/>
              <a:t>Glider collision-avoidance market starts.</a:t>
            </a:r>
          </a:p>
          <a:p>
            <a:pPr lvl="1"/>
            <a:r>
              <a:rPr lang="en-GB" dirty="0" smtClean="0"/>
              <a:t>More than 50K+ devices on the market.</a:t>
            </a:r>
            <a:r>
              <a:rPr lang="en-GB" dirty="0" smtClean="0"/>
              <a:t>	</a:t>
            </a:r>
            <a:endParaRPr lang="en-GB" dirty="0" smtClean="0"/>
          </a:p>
          <a:p>
            <a:pPr lvl="1"/>
            <a:r>
              <a:rPr lang="en-GB" dirty="0" err="1" smtClean="0"/>
              <a:t>Flarms</a:t>
            </a:r>
            <a:r>
              <a:rPr lang="en-GB" dirty="0" smtClean="0"/>
              <a:t> are mandatory on some regions like the French Alps.</a:t>
            </a:r>
          </a:p>
          <a:p>
            <a:pPr lvl="1"/>
            <a:r>
              <a:rPr lang="en-GB" dirty="0" err="1" smtClean="0"/>
              <a:t>Flarms</a:t>
            </a:r>
            <a:r>
              <a:rPr lang="en-GB" dirty="0" smtClean="0"/>
              <a:t> are mandatory in most of the IGC championships.</a:t>
            </a:r>
            <a:endParaRPr lang="en-GB" dirty="0" smtClean="0"/>
          </a:p>
          <a:p>
            <a:r>
              <a:rPr lang="en-GB" dirty="0" smtClean="0"/>
              <a:t>Circa of 2014 a group of glider enthusiasts designed the OGN</a:t>
            </a:r>
            <a:endParaRPr lang="en-GB" dirty="0" smtClean="0"/>
          </a:p>
          <a:p>
            <a:pPr lvl="1"/>
            <a:r>
              <a:rPr lang="en-GB" dirty="0" smtClean="0"/>
              <a:t>Open Glider Network (OGN) becomes very popular 1000+ stations.</a:t>
            </a:r>
          </a:p>
          <a:p>
            <a:pPr lvl="1"/>
            <a:r>
              <a:rPr lang="en-GB" dirty="0" smtClean="0"/>
              <a:t>Some of the popular websites gets more than 1M+ hits and/or 5K+ visitors a day.</a:t>
            </a:r>
            <a:endParaRPr lang="en-GB" dirty="0" smtClean="0"/>
          </a:p>
          <a:p>
            <a:pPr lvl="1"/>
            <a:r>
              <a:rPr lang="en-GB" dirty="0" smtClean="0"/>
              <a:t>OGN started to be used on IGC championships as a live tracking mechanism.</a:t>
            </a:r>
          </a:p>
          <a:p>
            <a:pPr lvl="1"/>
            <a:r>
              <a:rPr lang="en-GB" dirty="0" smtClean="0"/>
              <a:t>Great online spectator experience at the SGP using Silent Wings Studio.</a:t>
            </a:r>
          </a:p>
          <a:p>
            <a:pPr lvl="1"/>
            <a:r>
              <a:rPr lang="en-GB" dirty="0" smtClean="0"/>
              <a:t>Glider spectators demand live tracking everywhere.</a:t>
            </a:r>
          </a:p>
          <a:p>
            <a:pPr lvl="1"/>
            <a:endParaRPr lang="en-GB" dirty="0"/>
          </a:p>
          <a:p>
            <a:endParaRPr lang="en-GB" dirty="0" smtClean="0"/>
          </a:p>
        </p:txBody>
      </p:sp>
    </p:spTree>
    <p:extLst>
      <p:ext uri="{BB962C8B-B14F-4D97-AF65-F5344CB8AC3E}">
        <p14:creationId xmlns:p14="http://schemas.microsoft.com/office/powerpoint/2010/main" val="3483285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Glider Live tracking technologies: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 plethora of new tracking technologies:</a:t>
            </a:r>
          </a:p>
          <a:p>
            <a:pPr lvl="1"/>
            <a:r>
              <a:rPr lang="en-US" dirty="0" err="1" smtClean="0"/>
              <a:t>Flarm</a:t>
            </a:r>
            <a:r>
              <a:rPr lang="en-US" dirty="0" smtClean="0"/>
              <a:t>					*</a:t>
            </a:r>
          </a:p>
          <a:p>
            <a:pPr lvl="1"/>
            <a:r>
              <a:rPr lang="en-US" dirty="0" smtClean="0"/>
              <a:t>OGN trackers				*</a:t>
            </a:r>
          </a:p>
          <a:p>
            <a:pPr lvl="1"/>
            <a:r>
              <a:rPr lang="en-US" dirty="0" smtClean="0"/>
              <a:t>ADS-B</a:t>
            </a:r>
          </a:p>
          <a:p>
            <a:pPr lvl="1"/>
            <a:r>
              <a:rPr lang="en-US" dirty="0" smtClean="0"/>
              <a:t>SPOT/SPIDER/INREACH		*</a:t>
            </a:r>
          </a:p>
          <a:p>
            <a:pPr lvl="1"/>
            <a:r>
              <a:rPr lang="en-US" dirty="0" smtClean="0"/>
              <a:t>LT24/Skylines				*</a:t>
            </a:r>
          </a:p>
          <a:p>
            <a:pPr lvl="1"/>
            <a:r>
              <a:rPr lang="en-US" dirty="0" smtClean="0"/>
              <a:t>Capture/</a:t>
            </a:r>
            <a:r>
              <a:rPr lang="en-US" dirty="0" err="1" smtClean="0"/>
              <a:t>SigFox</a:t>
            </a:r>
            <a:r>
              <a:rPr lang="en-US" dirty="0" smtClean="0"/>
              <a:t>			*</a:t>
            </a:r>
          </a:p>
          <a:p>
            <a:pPr lvl="1"/>
            <a:r>
              <a:rPr lang="en-US" dirty="0" err="1" smtClean="0"/>
              <a:t>Oudie</a:t>
            </a:r>
            <a:r>
              <a:rPr lang="en-US" dirty="0" smtClean="0"/>
              <a:t>/LX…				*</a:t>
            </a:r>
          </a:p>
          <a:p>
            <a:pPr lvl="1"/>
            <a:r>
              <a:rPr lang="en-US" dirty="0" err="1" smtClean="0"/>
              <a:t>Fanet</a:t>
            </a:r>
            <a:endParaRPr lang="en-US" dirty="0" smtClean="0"/>
          </a:p>
          <a:p>
            <a:pPr lvl="1"/>
            <a:r>
              <a:rPr lang="en-US" dirty="0" err="1" smtClean="0"/>
              <a:t>PilotAware</a:t>
            </a:r>
            <a:endParaRPr lang="en-US" dirty="0" smtClean="0"/>
          </a:p>
          <a:p>
            <a:pPr lvl="1"/>
            <a:r>
              <a:rPr lang="en-US" dirty="0" err="1" smtClean="0"/>
              <a:t>MAVlink</a:t>
            </a:r>
            <a:endParaRPr lang="en-US" dirty="0" smtClean="0"/>
          </a:p>
          <a:p>
            <a:r>
              <a:rPr lang="en-US" dirty="0" smtClean="0"/>
              <a:t>An effort of combine all (*) the positions into a single presentation </a:t>
            </a:r>
          </a:p>
          <a:p>
            <a:pPr lvl="1"/>
            <a:r>
              <a:rPr lang="en-US" dirty="0" smtClean="0"/>
              <a:t>Great success at the SGP Final in Chile</a:t>
            </a:r>
            <a:endParaRPr lang="en-US" dirty="0"/>
          </a:p>
        </p:txBody>
      </p:sp>
    </p:spTree>
    <p:extLst>
      <p:ext uri="{BB962C8B-B14F-4D97-AF65-F5344CB8AC3E}">
        <p14:creationId xmlns:p14="http://schemas.microsoft.com/office/powerpoint/2010/main" val="295113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Conflicts between collision avoidance and live tracking</a:t>
            </a:r>
            <a:endParaRPr lang="en-US" dirty="0"/>
          </a:p>
        </p:txBody>
      </p:sp>
      <p:sp>
        <p:nvSpPr>
          <p:cNvPr id="3" name="Content Placeholder 2"/>
          <p:cNvSpPr>
            <a:spLocks noGrp="1"/>
          </p:cNvSpPr>
          <p:nvPr>
            <p:ph idx="1"/>
          </p:nvPr>
        </p:nvSpPr>
        <p:spPr/>
        <p:txBody>
          <a:bodyPr/>
          <a:lstStyle/>
          <a:p>
            <a:r>
              <a:rPr lang="en-US" dirty="0" smtClean="0"/>
              <a:t>With the advent of the extended use of the OGN live tracking, started some conflicts:</a:t>
            </a:r>
          </a:p>
          <a:p>
            <a:pPr lvl="1"/>
            <a:r>
              <a:rPr lang="en-US" dirty="0" smtClean="0"/>
              <a:t>Some pilots disconnected their </a:t>
            </a:r>
            <a:r>
              <a:rPr lang="en-US" dirty="0" err="1" smtClean="0"/>
              <a:t>Flarms</a:t>
            </a:r>
            <a:r>
              <a:rPr lang="en-US" dirty="0" smtClean="0"/>
              <a:t>, in order to not be followed.</a:t>
            </a:r>
          </a:p>
          <a:p>
            <a:pPr lvl="1"/>
            <a:r>
              <a:rPr lang="en-US" dirty="0" smtClean="0"/>
              <a:t>Ground teams start to direct to their pilots about the position of their competitors and the quality of the gliding conditions found by them.</a:t>
            </a:r>
          </a:p>
          <a:p>
            <a:pPr lvl="1"/>
            <a:r>
              <a:rPr lang="en-US" dirty="0" smtClean="0"/>
              <a:t>Tactical gliding becomes generalized.</a:t>
            </a:r>
          </a:p>
          <a:p>
            <a:pPr lvl="1"/>
            <a:r>
              <a:rPr lang="en-US" dirty="0" smtClean="0"/>
              <a:t>Gaggles and tailgating becomes a serious problem.</a:t>
            </a:r>
          </a:p>
          <a:p>
            <a:pPr lvl="1"/>
            <a:r>
              <a:rPr lang="en-US" dirty="0" smtClean="0"/>
              <a:t>Complains by the pilots, safety become a big issue. </a:t>
            </a:r>
            <a:endParaRPr lang="en-US" dirty="0"/>
          </a:p>
        </p:txBody>
      </p:sp>
    </p:spTree>
    <p:extLst>
      <p:ext uri="{BB962C8B-B14F-4D97-AF65-F5344CB8AC3E}">
        <p14:creationId xmlns:p14="http://schemas.microsoft.com/office/powerpoint/2010/main" val="3046026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Open </a:t>
            </a:r>
            <a:r>
              <a:rPr lang="en-US" dirty="0" smtClean="0"/>
              <a:t>Glider </a:t>
            </a:r>
            <a:r>
              <a:rPr lang="en-US" dirty="0" smtClean="0"/>
              <a:t>Network works:</a:t>
            </a:r>
            <a:endParaRPr lang="en-US" dirty="0"/>
          </a:p>
        </p:txBody>
      </p:sp>
      <p:pic>
        <p:nvPicPr>
          <p:cNvPr id="1026" name="Picture 2" descr="OGN_Arch.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2925" y="1905000"/>
            <a:ext cx="9328924" cy="484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440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than 1000+ OGN stations </a:t>
            </a:r>
            <a:endParaRPr lang="en-US" dirty="0"/>
          </a:p>
        </p:txBody>
      </p:sp>
      <p:pic>
        <p:nvPicPr>
          <p:cNvPr id="4" name="Content Placeholder 3"/>
          <p:cNvPicPr>
            <a:picLocks noGrp="1" noChangeAspect="1"/>
          </p:cNvPicPr>
          <p:nvPr>
            <p:ph idx="1"/>
          </p:nvPr>
        </p:nvPicPr>
        <p:blipFill>
          <a:blip r:embed="rId2"/>
          <a:stretch>
            <a:fillRect/>
          </a:stretch>
        </p:blipFill>
        <p:spPr>
          <a:xfrm>
            <a:off x="2510472" y="1380202"/>
            <a:ext cx="8764477" cy="5477798"/>
          </a:xfrm>
          <a:prstGeom prst="rect">
            <a:avLst/>
          </a:prstGeom>
        </p:spPr>
      </p:pic>
    </p:spTree>
    <p:extLst>
      <p:ext uri="{BB962C8B-B14F-4D97-AF65-F5344CB8AC3E}">
        <p14:creationId xmlns:p14="http://schemas.microsoft.com/office/powerpoint/2010/main" val="4477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9318129" cy="1280890"/>
          </a:xfrm>
        </p:spPr>
        <p:txBody>
          <a:bodyPr>
            <a:normAutofit fontScale="90000"/>
          </a:bodyPr>
          <a:lstStyle/>
          <a:p>
            <a:r>
              <a:rPr lang="en-US" dirty="0" smtClean="0"/>
              <a:t>Proposal: </a:t>
            </a:r>
            <a:br>
              <a:rPr lang="en-US" dirty="0" smtClean="0"/>
            </a:br>
            <a:r>
              <a:rPr lang="en-US" dirty="0" smtClean="0"/>
              <a:t>Separate Collision avoidance of </a:t>
            </a:r>
            <a:r>
              <a:rPr lang="en-US" dirty="0"/>
              <a:t>L</a:t>
            </a:r>
            <a:r>
              <a:rPr lang="en-US" dirty="0" smtClean="0"/>
              <a:t>ive </a:t>
            </a:r>
            <a:r>
              <a:rPr lang="en-US" dirty="0"/>
              <a:t>T</a:t>
            </a:r>
            <a:r>
              <a:rPr lang="en-US" dirty="0" smtClean="0"/>
              <a:t>racking</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Leave </a:t>
            </a:r>
            <a:r>
              <a:rPr lang="en-US" b="1" dirty="0" err="1" smtClean="0"/>
              <a:t>Flarms</a:t>
            </a:r>
            <a:r>
              <a:rPr lang="en-US" dirty="0" smtClean="0"/>
              <a:t> as the main vehicle for collision avoidance.</a:t>
            </a:r>
          </a:p>
          <a:p>
            <a:pPr lvl="1"/>
            <a:r>
              <a:rPr lang="en-US" dirty="0" smtClean="0"/>
              <a:t>Use the </a:t>
            </a:r>
            <a:r>
              <a:rPr lang="en-US" dirty="0" err="1" smtClean="0"/>
              <a:t>Flarm</a:t>
            </a:r>
            <a:r>
              <a:rPr lang="en-US" dirty="0" smtClean="0"/>
              <a:t> facility NOTRACK on all the FLARM devices.</a:t>
            </a:r>
          </a:p>
          <a:p>
            <a:pPr lvl="1"/>
            <a:r>
              <a:rPr lang="en-US" dirty="0" smtClean="0"/>
              <a:t>The OGN stations honor that request already.</a:t>
            </a:r>
          </a:p>
          <a:p>
            <a:pPr lvl="1"/>
            <a:r>
              <a:rPr lang="en-US" dirty="0" err="1" smtClean="0"/>
              <a:t>Flarms</a:t>
            </a:r>
            <a:r>
              <a:rPr lang="en-US" dirty="0" smtClean="0"/>
              <a:t> devices do not pass the information to other digital devices if NOTRACK is already enable (aka Serial RS232 or Bluetooth). </a:t>
            </a:r>
          </a:p>
          <a:p>
            <a:pPr lvl="1"/>
            <a:endParaRPr lang="en-US" dirty="0"/>
          </a:p>
          <a:p>
            <a:r>
              <a:rPr lang="en-US" dirty="0" smtClean="0"/>
              <a:t>Develop a new device </a:t>
            </a:r>
            <a:r>
              <a:rPr lang="en-US" b="1" dirty="0" smtClean="0"/>
              <a:t>OGN/IGC trackers </a:t>
            </a:r>
            <a:r>
              <a:rPr lang="en-US" dirty="0" smtClean="0"/>
              <a:t>used just for live tracking.</a:t>
            </a:r>
          </a:p>
          <a:p>
            <a:pPr lvl="1"/>
            <a:r>
              <a:rPr lang="en-US" dirty="0" smtClean="0"/>
              <a:t>Based on the current OGN tracker used in the SGP competitions.</a:t>
            </a:r>
          </a:p>
          <a:p>
            <a:pPr lvl="1"/>
            <a:r>
              <a:rPr lang="en-US" dirty="0" smtClean="0"/>
              <a:t>The OGN/IGC tracker will send the information payload  encrypted.</a:t>
            </a:r>
          </a:p>
          <a:p>
            <a:pPr lvl="1"/>
            <a:r>
              <a:rPr lang="en-US" dirty="0" smtClean="0"/>
              <a:t>Only authorized apps (for safety purposes) will display the data in real time.</a:t>
            </a:r>
          </a:p>
          <a:p>
            <a:pPr lvl="1"/>
            <a:r>
              <a:rPr lang="en-US" dirty="0" smtClean="0"/>
              <a:t>Other apps will receive/display the information with some time delay.</a:t>
            </a:r>
          </a:p>
          <a:p>
            <a:pPr lvl="1"/>
            <a:r>
              <a:rPr lang="en-US" dirty="0" smtClean="0"/>
              <a:t>Those device will be mandatory on IGC sanctioned championships if they want to have live tracking.</a:t>
            </a:r>
            <a:endParaRPr lang="en-US" dirty="0"/>
          </a:p>
        </p:txBody>
      </p:sp>
    </p:spTree>
    <p:extLst>
      <p:ext uri="{BB962C8B-B14F-4D97-AF65-F5344CB8AC3E}">
        <p14:creationId xmlns:p14="http://schemas.microsoft.com/office/powerpoint/2010/main" val="4095270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OGN/IGC </a:t>
            </a:r>
            <a:r>
              <a:rPr lang="en-US" dirty="0" smtClean="0"/>
              <a:t>Trackers</a:t>
            </a:r>
            <a:endParaRPr lang="en-US" dirty="0"/>
          </a:p>
        </p:txBody>
      </p:sp>
      <p:sp>
        <p:nvSpPr>
          <p:cNvPr id="3" name="Content Placeholder 2"/>
          <p:cNvSpPr>
            <a:spLocks noGrp="1"/>
          </p:cNvSpPr>
          <p:nvPr>
            <p:ph idx="1"/>
          </p:nvPr>
        </p:nvSpPr>
        <p:spPr>
          <a:xfrm>
            <a:off x="2666849" y="1426384"/>
            <a:ext cx="8915400" cy="3777622"/>
          </a:xfrm>
        </p:spPr>
        <p:txBody>
          <a:bodyPr>
            <a:normAutofit lnSpcReduction="10000"/>
          </a:bodyPr>
          <a:lstStyle/>
          <a:p>
            <a:r>
              <a:rPr lang="en-US" dirty="0" smtClean="0"/>
              <a:t>Use the same frequency band than the </a:t>
            </a:r>
            <a:r>
              <a:rPr lang="en-US" dirty="0" err="1" smtClean="0"/>
              <a:t>Flarm</a:t>
            </a:r>
            <a:r>
              <a:rPr lang="en-US" dirty="0" smtClean="0"/>
              <a:t>, but not in conflict.</a:t>
            </a:r>
          </a:p>
          <a:p>
            <a:r>
              <a:rPr lang="en-US" dirty="0" smtClean="0"/>
              <a:t>Tracking devices, not anti-collision devices, can carry payload.</a:t>
            </a:r>
          </a:p>
          <a:p>
            <a:r>
              <a:rPr lang="en-US" dirty="0" smtClean="0"/>
              <a:t>Use more transmitting power, up to the legal limit.</a:t>
            </a:r>
          </a:p>
          <a:p>
            <a:r>
              <a:rPr lang="en-US" dirty="0" smtClean="0"/>
              <a:t>Latest technological advances ARM32 and/or ESP32 CPUs.</a:t>
            </a:r>
          </a:p>
          <a:p>
            <a:r>
              <a:rPr lang="en-US" dirty="0" smtClean="0"/>
              <a:t>Can use Bluetooth and </a:t>
            </a:r>
            <a:r>
              <a:rPr lang="en-US" dirty="0" err="1" smtClean="0"/>
              <a:t>WiFi</a:t>
            </a:r>
            <a:r>
              <a:rPr lang="en-US" dirty="0" smtClean="0"/>
              <a:t>, downloading the flight as ASAP.</a:t>
            </a:r>
          </a:p>
          <a:p>
            <a:r>
              <a:rPr lang="en-US" dirty="0" smtClean="0"/>
              <a:t>Do relays of other </a:t>
            </a:r>
            <a:r>
              <a:rPr lang="en-US" dirty="0" smtClean="0"/>
              <a:t>OGN/IGC trackers and </a:t>
            </a:r>
            <a:r>
              <a:rPr lang="en-US" dirty="0" err="1" smtClean="0"/>
              <a:t>Flarms</a:t>
            </a:r>
            <a:r>
              <a:rPr lang="en-US" dirty="0" smtClean="0"/>
              <a:t>, </a:t>
            </a:r>
            <a:r>
              <a:rPr lang="en-US" dirty="0" smtClean="0"/>
              <a:t>improving the coverage.</a:t>
            </a:r>
          </a:p>
          <a:p>
            <a:r>
              <a:rPr lang="en-US" dirty="0" smtClean="0"/>
              <a:t>We can deploy repeaters stations on microlights/planes. </a:t>
            </a:r>
          </a:p>
          <a:p>
            <a:r>
              <a:rPr lang="en-US" dirty="0" smtClean="0"/>
              <a:t>Very affordable ~</a:t>
            </a:r>
            <a:r>
              <a:rPr lang="en-US" dirty="0" smtClean="0"/>
              <a:t>100-150 €</a:t>
            </a:r>
            <a:r>
              <a:rPr lang="en-US" dirty="0" smtClean="0"/>
              <a:t>.</a:t>
            </a:r>
          </a:p>
          <a:p>
            <a:r>
              <a:rPr lang="en-US" dirty="0" smtClean="0"/>
              <a:t>Fully compatible with the OGN stations.</a:t>
            </a:r>
          </a:p>
          <a:p>
            <a:r>
              <a:rPr lang="en-US" dirty="0" smtClean="0"/>
              <a:t>Used on the Chile SGP very successfully.</a:t>
            </a:r>
            <a:endParaRPr lang="en-US" dirty="0"/>
          </a:p>
        </p:txBody>
      </p:sp>
      <p:pic>
        <p:nvPicPr>
          <p:cNvPr id="4" name="Picture 2" descr="dyi-ogn-track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0245" y="5528181"/>
            <a:ext cx="997364" cy="13298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openglidernetwork.wdfiles.com/local--files/ogn-tracker-diy/DIY-Tracker_Jace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8339" y="5615158"/>
            <a:ext cx="2209497" cy="12428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8468566" y="4428878"/>
            <a:ext cx="3238829" cy="2429122"/>
          </a:xfrm>
          <a:prstGeom prst="rect">
            <a:avLst/>
          </a:prstGeom>
        </p:spPr>
      </p:pic>
    </p:spTree>
    <p:extLst>
      <p:ext uri="{BB962C8B-B14F-4D97-AF65-F5344CB8AC3E}">
        <p14:creationId xmlns:p14="http://schemas.microsoft.com/office/powerpoint/2010/main" val="1749923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IGC/OGN requirements requested:</a:t>
            </a:r>
            <a:endParaRPr lang="en-US" dirty="0"/>
          </a:p>
        </p:txBody>
      </p:sp>
      <p:sp>
        <p:nvSpPr>
          <p:cNvPr id="3" name="Content Placeholder 2"/>
          <p:cNvSpPr>
            <a:spLocks noGrp="1"/>
          </p:cNvSpPr>
          <p:nvPr>
            <p:ph idx="1"/>
          </p:nvPr>
        </p:nvSpPr>
        <p:spPr>
          <a:xfrm>
            <a:off x="2589212" y="1455089"/>
            <a:ext cx="8915400" cy="5343275"/>
          </a:xfrm>
        </p:spPr>
        <p:txBody>
          <a:bodyPr>
            <a:normAutofit fontScale="47500" lnSpcReduction="20000"/>
          </a:bodyPr>
          <a:lstStyle/>
          <a:p>
            <a:pPr marL="0" indent="0">
              <a:buNone/>
            </a:pPr>
            <a:endParaRPr lang="es-ES" dirty="0"/>
          </a:p>
          <a:p>
            <a:pPr lvl="0"/>
            <a:r>
              <a:rPr lang="en-US" sz="2500" dirty="0" smtClean="0">
                <a:latin typeface="Verdana" panose="020B0604030504040204" pitchFamily="34" charset="0"/>
                <a:ea typeface="Verdana" panose="020B0604030504040204" pitchFamily="34" charset="0"/>
              </a:rPr>
              <a:t>Those </a:t>
            </a:r>
            <a:r>
              <a:rPr lang="en-US" sz="2500" b="1" dirty="0" smtClean="0">
                <a:latin typeface="Verdana" panose="020B0604030504040204" pitchFamily="34" charset="0"/>
                <a:ea typeface="Verdana" panose="020B0604030504040204" pitchFamily="34" charset="0"/>
              </a:rPr>
              <a:t>OGN/IGC trackers </a:t>
            </a:r>
            <a:r>
              <a:rPr lang="en-US" sz="2500" dirty="0" smtClean="0">
                <a:latin typeface="Verdana" panose="020B0604030504040204" pitchFamily="34" charset="0"/>
                <a:ea typeface="Verdana" panose="020B0604030504040204" pitchFamily="34" charset="0"/>
              </a:rPr>
              <a:t>will contain in addition to an OGN tracker a secured FR, following the same standards of the current FR as defined on the ANNEX B of the section 3 of the sporting code. That way we will cover all the security aspects of preserving the data file and can be used as a backup FR.</a:t>
            </a:r>
          </a:p>
          <a:p>
            <a:pPr lvl="0"/>
            <a:r>
              <a:rPr lang="en-US" sz="2500" dirty="0" smtClean="0">
                <a:latin typeface="Verdana" panose="020B0604030504040204" pitchFamily="34" charset="0"/>
                <a:ea typeface="Verdana" panose="020B0604030504040204" pitchFamily="34" charset="0"/>
              </a:rPr>
              <a:t>Those </a:t>
            </a:r>
            <a:r>
              <a:rPr lang="en-US" sz="2500" b="1" dirty="0" smtClean="0">
                <a:latin typeface="Verdana" panose="020B0604030504040204" pitchFamily="34" charset="0"/>
                <a:ea typeface="Verdana" panose="020B0604030504040204" pitchFamily="34" charset="0"/>
              </a:rPr>
              <a:t>OGN/IGC trackers </a:t>
            </a:r>
            <a:r>
              <a:rPr lang="en-US" sz="2500" dirty="0" smtClean="0">
                <a:latin typeface="Verdana" panose="020B0604030504040204" pitchFamily="34" charset="0"/>
                <a:ea typeface="Verdana" panose="020B0604030504040204" pitchFamily="34" charset="0"/>
              </a:rPr>
              <a:t>will follow the specs of the OGN tracking protocol (OGNTP) so it will be fully compatible with the OGN network. Details of the OGNTP protocol is on: </a:t>
            </a:r>
            <a:r>
              <a:rPr lang="en-US" sz="2500" u="sng" dirty="0" smtClean="0">
                <a:latin typeface="Verdana" panose="020B0604030504040204" pitchFamily="34" charset="0"/>
                <a:ea typeface="Verdana" panose="020B0604030504040204" pitchFamily="34" charset="0"/>
                <a:hlinkClick r:id="rId2"/>
              </a:rPr>
              <a:t>http://wiki.glidernet.org/ogn-tracking-protocol</a:t>
            </a:r>
            <a:r>
              <a:rPr lang="en-US" sz="2500" dirty="0" smtClean="0">
                <a:latin typeface="Verdana" panose="020B0604030504040204" pitchFamily="34" charset="0"/>
                <a:ea typeface="Verdana" panose="020B0604030504040204" pitchFamily="34" charset="0"/>
              </a:rPr>
              <a:t> Those trackers will use a barometric capsule in order to get the BARO altitude.</a:t>
            </a:r>
          </a:p>
          <a:p>
            <a:pPr lvl="0"/>
            <a:r>
              <a:rPr lang="en-US" sz="2500" dirty="0" smtClean="0">
                <a:latin typeface="Verdana" panose="020B0604030504040204" pitchFamily="34" charset="0"/>
                <a:ea typeface="Verdana" panose="020B0604030504040204" pitchFamily="34" charset="0"/>
              </a:rPr>
              <a:t>Those </a:t>
            </a:r>
            <a:r>
              <a:rPr lang="en-US" sz="2500" b="1" dirty="0" smtClean="0">
                <a:latin typeface="Verdana" panose="020B0604030504040204" pitchFamily="34" charset="0"/>
                <a:ea typeface="Verdana" panose="020B0604030504040204" pitchFamily="34" charset="0"/>
              </a:rPr>
              <a:t>OGN/IGC trackers </a:t>
            </a:r>
            <a:r>
              <a:rPr lang="en-US" sz="2500" dirty="0" smtClean="0">
                <a:latin typeface="Verdana" panose="020B0604030504040204" pitchFamily="34" charset="0"/>
                <a:ea typeface="Verdana" panose="020B0604030504040204" pitchFamily="34" charset="0"/>
              </a:rPr>
              <a:t>will do RELAY of other trackers and FLARMS in order to improve the coverage. </a:t>
            </a:r>
          </a:p>
          <a:p>
            <a:pPr lvl="0"/>
            <a:r>
              <a:rPr lang="en-US" sz="2500" dirty="0" smtClean="0">
                <a:latin typeface="Verdana" panose="020B0604030504040204" pitchFamily="34" charset="0"/>
                <a:ea typeface="Verdana" panose="020B0604030504040204" pitchFamily="34" charset="0"/>
              </a:rPr>
              <a:t>Those </a:t>
            </a:r>
            <a:r>
              <a:rPr lang="en-US" sz="2500" b="1" dirty="0" smtClean="0">
                <a:latin typeface="Verdana" panose="020B0604030504040204" pitchFamily="34" charset="0"/>
                <a:ea typeface="Verdana" panose="020B0604030504040204" pitchFamily="34" charset="0"/>
              </a:rPr>
              <a:t>OGN/IGC trackers </a:t>
            </a:r>
            <a:r>
              <a:rPr lang="en-US" sz="2500" dirty="0" smtClean="0">
                <a:latin typeface="Verdana" panose="020B0604030504040204" pitchFamily="34" charset="0"/>
                <a:ea typeface="Verdana" panose="020B0604030504040204" pitchFamily="34" charset="0"/>
              </a:rPr>
              <a:t>will register in addition of the position, altitude, etc., as it does any FR, it will register as well the data from the OGN network, like station name, signal strength, switch ON/OFF time, temperature, relay information,  version information, etc., … that information will be critical to detect  any misbehavior by the pilots. </a:t>
            </a:r>
          </a:p>
          <a:p>
            <a:pPr lvl="0"/>
            <a:r>
              <a:rPr lang="en-US" sz="2500" dirty="0" smtClean="0">
                <a:latin typeface="Verdana" panose="020B0604030504040204" pitchFamily="34" charset="0"/>
                <a:ea typeface="Verdana" panose="020B0604030504040204" pitchFamily="34" charset="0"/>
              </a:rPr>
              <a:t>Those </a:t>
            </a:r>
            <a:r>
              <a:rPr lang="en-US" sz="2500" b="1" dirty="0" smtClean="0">
                <a:latin typeface="Verdana" panose="020B0604030504040204" pitchFamily="34" charset="0"/>
                <a:ea typeface="Verdana" panose="020B0604030504040204" pitchFamily="34" charset="0"/>
              </a:rPr>
              <a:t>OGN/IGC trackers </a:t>
            </a:r>
            <a:r>
              <a:rPr lang="en-US" sz="2500" dirty="0" smtClean="0">
                <a:latin typeface="Verdana" panose="020B0604030504040204" pitchFamily="34" charset="0"/>
                <a:ea typeface="Verdana" panose="020B0604030504040204" pitchFamily="34" charset="0"/>
              </a:rPr>
              <a:t>will have Bluetooth and </a:t>
            </a:r>
            <a:r>
              <a:rPr lang="en-US" sz="2500" dirty="0" err="1" smtClean="0">
                <a:latin typeface="Verdana" panose="020B0604030504040204" pitchFamily="34" charset="0"/>
                <a:ea typeface="Verdana" panose="020B0604030504040204" pitchFamily="34" charset="0"/>
              </a:rPr>
              <a:t>WiFi</a:t>
            </a:r>
            <a:r>
              <a:rPr lang="en-US" sz="2500" dirty="0" smtClean="0">
                <a:latin typeface="Verdana" panose="020B0604030504040204" pitchFamily="34" charset="0"/>
                <a:ea typeface="Verdana" panose="020B0604030504040204" pitchFamily="34" charset="0"/>
              </a:rPr>
              <a:t> interfaces, so as soon the glider lands into the airfield, it will be able to transmit thru a secure channel the whole flight data to the organizers, avoiding that way the manual intervention. In addition those OGN/IGC trackers will have a removable media like Micro SD and/or a visible USB storage, so in case of problems with the </a:t>
            </a:r>
            <a:r>
              <a:rPr lang="en-US" sz="2500" dirty="0" err="1" smtClean="0">
                <a:latin typeface="Verdana" panose="020B0604030504040204" pitchFamily="34" charset="0"/>
                <a:ea typeface="Verdana" panose="020B0604030504040204" pitchFamily="34" charset="0"/>
              </a:rPr>
              <a:t>WiFi</a:t>
            </a:r>
            <a:r>
              <a:rPr lang="en-US" sz="2500" dirty="0" smtClean="0">
                <a:latin typeface="Verdana" panose="020B0604030504040204" pitchFamily="34" charset="0"/>
                <a:ea typeface="Verdana" panose="020B0604030504040204" pitchFamily="34" charset="0"/>
              </a:rPr>
              <a:t> or BT, we can always can retrieve those flights. </a:t>
            </a:r>
          </a:p>
          <a:p>
            <a:pPr lvl="0"/>
            <a:r>
              <a:rPr lang="en-US" sz="2500" dirty="0" smtClean="0">
                <a:latin typeface="Verdana" panose="020B0604030504040204" pitchFamily="34" charset="0"/>
                <a:ea typeface="Verdana" panose="020B0604030504040204" pitchFamily="34" charset="0"/>
              </a:rPr>
              <a:t>Those </a:t>
            </a:r>
            <a:r>
              <a:rPr lang="en-US" sz="2500" b="1" dirty="0" smtClean="0">
                <a:latin typeface="Verdana" panose="020B0604030504040204" pitchFamily="34" charset="0"/>
                <a:ea typeface="Verdana" panose="020B0604030504040204" pitchFamily="34" charset="0"/>
              </a:rPr>
              <a:t>OGN/IGC trackers </a:t>
            </a:r>
            <a:r>
              <a:rPr lang="en-US" sz="2500" dirty="0" smtClean="0">
                <a:latin typeface="Verdana" panose="020B0604030504040204" pitchFamily="34" charset="0"/>
                <a:ea typeface="Verdana" panose="020B0604030504040204" pitchFamily="34" charset="0"/>
              </a:rPr>
              <a:t>will be able to transmit the required data to have REAL TIME SCORING as defined by the SSWG.</a:t>
            </a:r>
          </a:p>
          <a:p>
            <a:pPr lvl="0"/>
            <a:r>
              <a:rPr lang="en-US" sz="2500" dirty="0" smtClean="0">
                <a:latin typeface="Verdana" panose="020B0604030504040204" pitchFamily="34" charset="0"/>
                <a:ea typeface="Verdana" panose="020B0604030504040204" pitchFamily="34" charset="0"/>
              </a:rPr>
              <a:t>Those </a:t>
            </a:r>
            <a:r>
              <a:rPr lang="en-US" sz="2500" b="1" dirty="0" smtClean="0">
                <a:latin typeface="Verdana" panose="020B0604030504040204" pitchFamily="34" charset="0"/>
                <a:ea typeface="Verdana" panose="020B0604030504040204" pitchFamily="34" charset="0"/>
              </a:rPr>
              <a:t>OGN/IGC trackers </a:t>
            </a:r>
            <a:r>
              <a:rPr lang="en-US" sz="2500" dirty="0" smtClean="0">
                <a:latin typeface="Verdana" panose="020B0604030504040204" pitchFamily="34" charset="0"/>
                <a:ea typeface="Verdana" panose="020B0604030504040204" pitchFamily="34" charset="0"/>
              </a:rPr>
              <a:t>may show on an screen, al least two of the basic elements of the scoring, altitude and speed.</a:t>
            </a:r>
          </a:p>
          <a:p>
            <a:pPr lvl="0"/>
            <a:r>
              <a:rPr lang="en-US" sz="2500" dirty="0" smtClean="0">
                <a:latin typeface="Verdana" panose="020B0604030504040204" pitchFamily="34" charset="0"/>
                <a:ea typeface="Verdana" panose="020B0604030504040204" pitchFamily="34" charset="0"/>
              </a:rPr>
              <a:t>Those </a:t>
            </a:r>
            <a:r>
              <a:rPr lang="en-US" sz="2500" b="1" dirty="0" smtClean="0">
                <a:latin typeface="Verdana" panose="020B0604030504040204" pitchFamily="34" charset="0"/>
                <a:ea typeface="Verdana" panose="020B0604030504040204" pitchFamily="34" charset="0"/>
              </a:rPr>
              <a:t>OGN/IGC trackers </a:t>
            </a:r>
            <a:r>
              <a:rPr lang="en-US" sz="2500" dirty="0" smtClean="0">
                <a:latin typeface="Verdana" panose="020B0604030504040204" pitchFamily="34" charset="0"/>
                <a:ea typeface="Verdana" panose="020B0604030504040204" pitchFamily="34" charset="0"/>
              </a:rPr>
              <a:t>will send the position information encrypted, so only authorized applications can handle it.</a:t>
            </a:r>
          </a:p>
          <a:p>
            <a:pPr lvl="0"/>
            <a:r>
              <a:rPr lang="en-US" sz="2500" dirty="0" smtClean="0">
                <a:latin typeface="Verdana" panose="020B0604030504040204" pitchFamily="34" charset="0"/>
                <a:ea typeface="Verdana" panose="020B0604030504040204" pitchFamily="34" charset="0"/>
              </a:rPr>
              <a:t>Those </a:t>
            </a:r>
            <a:r>
              <a:rPr lang="en-US" sz="2500" b="1" dirty="0" smtClean="0">
                <a:latin typeface="Verdana" panose="020B0604030504040204" pitchFamily="34" charset="0"/>
                <a:ea typeface="Verdana" panose="020B0604030504040204" pitchFamily="34" charset="0"/>
              </a:rPr>
              <a:t>OGN/IGC trackers </a:t>
            </a:r>
            <a:r>
              <a:rPr lang="en-US" sz="2500" dirty="0" smtClean="0">
                <a:latin typeface="Verdana" panose="020B0604030504040204" pitchFamily="34" charset="0"/>
                <a:ea typeface="Verdana" panose="020B0604030504040204" pitchFamily="34" charset="0"/>
              </a:rPr>
              <a:t>will have the software/firmware signed and protected, so it will be practically impossible to change the software. </a:t>
            </a:r>
          </a:p>
          <a:p>
            <a:endParaRPr lang="en-US" dirty="0"/>
          </a:p>
        </p:txBody>
      </p:sp>
    </p:spTree>
    <p:extLst>
      <p:ext uri="{BB962C8B-B14F-4D97-AF65-F5344CB8AC3E}">
        <p14:creationId xmlns:p14="http://schemas.microsoft.com/office/powerpoint/2010/main" val="391634152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9104</TotalTime>
  <Words>668</Words>
  <Application>Microsoft Office PowerPoint</Application>
  <PresentationFormat>Widescreen</PresentationFormat>
  <Paragraphs>82</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Century Gothic</vt:lpstr>
      <vt:lpstr>Verdana</vt:lpstr>
      <vt:lpstr>Wingdings 3</vt:lpstr>
      <vt:lpstr>Wisp</vt:lpstr>
      <vt:lpstr>OGN/IGC Trackers proposal </vt:lpstr>
      <vt:lpstr>Background</vt:lpstr>
      <vt:lpstr>Glider Live tracking technologies:</vt:lpstr>
      <vt:lpstr>Conflicts between collision avoidance and live tracking</vt:lpstr>
      <vt:lpstr>How Open Glider Network works:</vt:lpstr>
      <vt:lpstr>More than 1000+ OGN stations </vt:lpstr>
      <vt:lpstr>Proposal:  Separate Collision avoidance of Live Tracking</vt:lpstr>
      <vt:lpstr>OGN/IGC Trackers</vt:lpstr>
      <vt:lpstr>IGC/OGN requirements requested:</vt:lpstr>
      <vt:lpstr>Infrastructure </vt:lpstr>
      <vt:lpstr>Bottom line of the proposal: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Flarm Tracking  The Open Glider Network</dc:title>
  <dc:creator>Paul Ruskin</dc:creator>
  <cp:lastModifiedBy>Angel Casado Alonso</cp:lastModifiedBy>
  <cp:revision>81</cp:revision>
  <dcterms:created xsi:type="dcterms:W3CDTF">2014-11-20T09:54:04Z</dcterms:created>
  <dcterms:modified xsi:type="dcterms:W3CDTF">2019-01-30T11:16:05Z</dcterms:modified>
</cp:coreProperties>
</file>